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rimo" panose="020B0604020202020204" charset="0"/>
      <p:regular r:id="rId18"/>
    </p:embeddedFont>
    <p:embeddedFont>
      <p:font typeface="Arimo Bold" panose="020B0604020202020204" charset="0"/>
      <p:regular r:id="rId19"/>
    </p:embeddedFont>
    <p:embeddedFont>
      <p:font typeface="Arimo Bold Italics" panose="020B0604020202020204" charset="0"/>
      <p:regular r:id="rId20"/>
    </p:embeddedFont>
    <p:embeddedFont>
      <p:font typeface="Barlow Bold" panose="020B0604020202020204" charset="0"/>
      <p:regular r:id="rId21"/>
    </p:embeddedFont>
    <p:embeddedFont>
      <p:font typeface="Barlow Bold Bold" panose="020B0604020202020204" charset="0"/>
      <p:regular r:id="rId22"/>
    </p:embeddedFont>
    <p:embeddedFont>
      <p:font typeface="Calibri" panose="020F0502020204030204" pitchFamily="34" charset="0"/>
      <p:regular r:id="rId23"/>
      <p:bold r:id="rId24"/>
      <p:italic r:id="rId25"/>
      <p:boldItalic r:id="rId26"/>
    </p:embeddedFont>
    <p:embeddedFont>
      <p:font typeface="Canva Sans Bold" panose="020B0604020202020204" charset="0"/>
      <p:regular r:id="rId27"/>
    </p:embeddedFont>
    <p:embeddedFont>
      <p:font typeface="Helios" panose="020B0604020202020204" charset="0"/>
      <p:regular r:id="rId28"/>
    </p:embeddedFont>
    <p:embeddedFont>
      <p:font typeface="Helios Bold" panose="020B0604020202020204" charset="0"/>
      <p:regular r:id="rId29"/>
    </p:embeddedFont>
    <p:embeddedFont>
      <p:font typeface="TT Hoves" panose="020B0604020202020204" charset="0"/>
      <p:regular r:id="rId30"/>
    </p:embeddedFont>
    <p:embeddedFont>
      <p:font typeface="TT Hoves Bold" panose="020B0604020202020204" charset="0"/>
      <p:regular r:id="rId31"/>
    </p:embeddedFont>
    <p:embeddedFont>
      <p:font typeface="TT Interphases 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5953" autoAdjust="0"/>
  </p:normalViewPr>
  <p:slideViewPr>
    <p:cSldViewPr>
      <p:cViewPr varScale="1">
        <p:scale>
          <a:sx n="30" d="100"/>
          <a:sy n="30" d="100"/>
        </p:scale>
        <p:origin x="1716"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7533B5-60A8-4F3C-A139-BD5EC740A2D7}" type="datetimeFigureOut">
              <a:rPr lang="en-US" smtClean="0"/>
              <a:t>4/27/2023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DCCCD4-ABBE-4719-B443-219A85B99BA3}" type="slidenum">
              <a:rPr lang="en-US" smtClean="0"/>
              <a:t>‹#›</a:t>
            </a:fld>
            <a:endParaRPr lang="en-US"/>
          </a:p>
        </p:txBody>
      </p:sp>
    </p:spTree>
    <p:extLst>
      <p:ext uri="{BB962C8B-B14F-4D97-AF65-F5344CB8AC3E}">
        <p14:creationId xmlns:p14="http://schemas.microsoft.com/office/powerpoint/2010/main" val="3896135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DCCCD4-ABBE-4719-B443-219A85B99BA3}" type="slidenum">
              <a:rPr lang="en-US" smtClean="0"/>
              <a:t>5</a:t>
            </a:fld>
            <a:endParaRPr lang="en-US"/>
          </a:p>
        </p:txBody>
      </p:sp>
    </p:spTree>
    <p:extLst>
      <p:ext uri="{BB962C8B-B14F-4D97-AF65-F5344CB8AC3E}">
        <p14:creationId xmlns:p14="http://schemas.microsoft.com/office/powerpoint/2010/main" val="2662560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suggest a new web based online room reservation system for the villa happy hours hotel to facilitate their services to the customers This web-based solution will  increase the performance of business process to over come the issues and also this system allow customers to make self reservation and make online payments. And it is going to   be operated as a part of the booking website where customers can find calendar , online booking in real time, online payment method, generate automated mail system , cancelling rescheduling and other relevant option. Through out this website they can save time,  cost &amp; resources effectively </a:t>
            </a:r>
            <a:r>
              <a:rPr lang="en-US"/>
              <a:t>And also, </a:t>
            </a:r>
            <a:r>
              <a:rPr lang="en-US" dirty="0"/>
              <a:t>they can improve their product quality .Furthermore these are the other improvements of this website.</a:t>
            </a:r>
          </a:p>
        </p:txBody>
      </p:sp>
      <p:sp>
        <p:nvSpPr>
          <p:cNvPr id="4" name="Slide Number Placeholder 3"/>
          <p:cNvSpPr>
            <a:spLocks noGrp="1"/>
          </p:cNvSpPr>
          <p:nvPr>
            <p:ph type="sldNum" sz="quarter" idx="5"/>
          </p:nvPr>
        </p:nvSpPr>
        <p:spPr/>
        <p:txBody>
          <a:bodyPr/>
          <a:lstStyle/>
          <a:p>
            <a:fld id="{78DCCCD4-ABBE-4719-B443-219A85B99BA3}" type="slidenum">
              <a:rPr lang="en-US" smtClean="0"/>
              <a:t>9</a:t>
            </a:fld>
            <a:endParaRPr lang="en-US"/>
          </a:p>
        </p:txBody>
      </p:sp>
    </p:spTree>
    <p:extLst>
      <p:ext uri="{BB962C8B-B14F-4D97-AF65-F5344CB8AC3E}">
        <p14:creationId xmlns:p14="http://schemas.microsoft.com/office/powerpoint/2010/main" val="2864200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7708610" y="-412494"/>
            <a:ext cx="18562305" cy="8555165"/>
            <a:chOff x="0" y="0"/>
            <a:chExt cx="406400" cy="187305"/>
          </a:xfrm>
        </p:grpSpPr>
        <p:sp>
          <p:nvSpPr>
            <p:cNvPr id="3" name="Freeform 3"/>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1885C4"/>
            </a:solidFill>
          </p:spPr>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grpSp>
        <p:nvGrpSpPr>
          <p:cNvPr id="5" name="Group 5"/>
          <p:cNvGrpSpPr>
            <a:grpSpLocks noChangeAspect="1"/>
          </p:cNvGrpSpPr>
          <p:nvPr/>
        </p:nvGrpSpPr>
        <p:grpSpPr>
          <a:xfrm>
            <a:off x="9144000" y="2051466"/>
            <a:ext cx="12503082" cy="10287000"/>
            <a:chOff x="0" y="0"/>
            <a:chExt cx="6184570" cy="5088399"/>
          </a:xfrm>
        </p:grpSpPr>
        <p:sp>
          <p:nvSpPr>
            <p:cNvPr id="6" name="Freeform 6"/>
            <p:cNvSpPr/>
            <p:nvPr/>
          </p:nvSpPr>
          <p:spPr>
            <a:xfrm>
              <a:off x="0" y="0"/>
              <a:ext cx="6184570" cy="5088399"/>
            </a:xfrm>
            <a:custGeom>
              <a:avLst/>
              <a:gdLst/>
              <a:ahLst/>
              <a:cxnLst/>
              <a:rect l="l" t="t" r="r" b="b"/>
              <a:pathLst>
                <a:path w="6184570" h="5088399">
                  <a:moveTo>
                    <a:pt x="3433653" y="2544200"/>
                  </a:moveTo>
                  <a:lnTo>
                    <a:pt x="6184570" y="5088399"/>
                  </a:lnTo>
                  <a:lnTo>
                    <a:pt x="2750917" y="5088399"/>
                  </a:lnTo>
                  <a:lnTo>
                    <a:pt x="0" y="2544200"/>
                  </a:lnTo>
                  <a:lnTo>
                    <a:pt x="2750917" y="0"/>
                  </a:lnTo>
                  <a:lnTo>
                    <a:pt x="6184570" y="0"/>
                  </a:lnTo>
                  <a:lnTo>
                    <a:pt x="3433653" y="2544200"/>
                  </a:lnTo>
                  <a:close/>
                </a:path>
              </a:pathLst>
            </a:custGeom>
            <a:solidFill>
              <a:srgbClr val="FFFFFF"/>
            </a:solidFill>
          </p:spPr>
        </p:sp>
        <p:sp>
          <p:nvSpPr>
            <p:cNvPr id="7" name="Freeform 7"/>
            <p:cNvSpPr/>
            <p:nvPr/>
          </p:nvSpPr>
          <p:spPr>
            <a:xfrm>
              <a:off x="0" y="0"/>
              <a:ext cx="6184570" cy="5088399"/>
            </a:xfrm>
            <a:custGeom>
              <a:avLst/>
              <a:gdLst/>
              <a:ahLst/>
              <a:cxnLst/>
              <a:rect l="l" t="t" r="r" b="b"/>
              <a:pathLst>
                <a:path w="6184570" h="5088399">
                  <a:moveTo>
                    <a:pt x="3433653" y="2544200"/>
                  </a:moveTo>
                  <a:lnTo>
                    <a:pt x="6184570" y="5088399"/>
                  </a:lnTo>
                  <a:lnTo>
                    <a:pt x="2750917" y="5088399"/>
                  </a:lnTo>
                  <a:lnTo>
                    <a:pt x="0" y="2544200"/>
                  </a:lnTo>
                  <a:lnTo>
                    <a:pt x="2750917" y="0"/>
                  </a:lnTo>
                  <a:lnTo>
                    <a:pt x="6184570" y="0"/>
                  </a:lnTo>
                  <a:lnTo>
                    <a:pt x="3433653" y="2544200"/>
                  </a:lnTo>
                  <a:close/>
                </a:path>
              </a:pathLst>
            </a:custGeom>
            <a:blipFill>
              <a:blip r:embed="rId2"/>
              <a:stretch>
                <a:fillRect t="-31028" b="-31028"/>
              </a:stretch>
            </a:blipFill>
          </p:spPr>
        </p:sp>
      </p:grpSp>
      <p:grpSp>
        <p:nvGrpSpPr>
          <p:cNvPr id="8" name="Group 8"/>
          <p:cNvGrpSpPr/>
          <p:nvPr/>
        </p:nvGrpSpPr>
        <p:grpSpPr>
          <a:xfrm>
            <a:off x="9006848" y="6804594"/>
            <a:ext cx="7555842" cy="3482406"/>
            <a:chOff x="0" y="0"/>
            <a:chExt cx="406400" cy="187305"/>
          </a:xfrm>
        </p:grpSpPr>
        <p:sp>
          <p:nvSpPr>
            <p:cNvPr id="9" name="Freeform 9"/>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2F2F2F">
                <a:alpha val="80000"/>
              </a:srgbClr>
            </a:solidFill>
          </p:spPr>
        </p:sp>
        <p:sp>
          <p:nvSpPr>
            <p:cNvPr id="10" name="TextBox 10"/>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13" name="TextBox 13"/>
          <p:cNvSpPr txBox="1"/>
          <p:nvPr/>
        </p:nvSpPr>
        <p:spPr>
          <a:xfrm>
            <a:off x="775681" y="444578"/>
            <a:ext cx="3683186" cy="384317"/>
          </a:xfrm>
          <a:prstGeom prst="rect">
            <a:avLst/>
          </a:prstGeom>
        </p:spPr>
        <p:txBody>
          <a:bodyPr lIns="0" tIns="0" rIns="0" bIns="0" rtlCol="0" anchor="t">
            <a:spAutoFit/>
          </a:bodyPr>
          <a:lstStyle/>
          <a:p>
            <a:pPr>
              <a:lnSpc>
                <a:spcPts val="3205"/>
              </a:lnSpc>
              <a:spcBef>
                <a:spcPct val="0"/>
              </a:spcBef>
            </a:pPr>
            <a:r>
              <a:rPr lang="en-US" sz="2289" dirty="0">
                <a:solidFill>
                  <a:srgbClr val="2A2E3A"/>
                </a:solidFill>
                <a:latin typeface="Helios"/>
              </a:rPr>
              <a:t> hotel and restaurant</a:t>
            </a:r>
          </a:p>
        </p:txBody>
      </p:sp>
      <p:grpSp>
        <p:nvGrpSpPr>
          <p:cNvPr id="14" name="Group 14"/>
          <p:cNvGrpSpPr/>
          <p:nvPr/>
        </p:nvGrpSpPr>
        <p:grpSpPr>
          <a:xfrm>
            <a:off x="639760" y="2054684"/>
            <a:ext cx="8765301" cy="4143832"/>
            <a:chOff x="0" y="0"/>
            <a:chExt cx="11687068" cy="5525109"/>
          </a:xfrm>
        </p:grpSpPr>
        <p:sp>
          <p:nvSpPr>
            <p:cNvPr id="15" name="TextBox 15"/>
            <p:cNvSpPr txBox="1"/>
            <p:nvPr/>
          </p:nvSpPr>
          <p:spPr>
            <a:xfrm>
              <a:off x="0" y="4779425"/>
              <a:ext cx="11687068" cy="745684"/>
            </a:xfrm>
            <a:prstGeom prst="rect">
              <a:avLst/>
            </a:prstGeom>
          </p:spPr>
          <p:txBody>
            <a:bodyPr lIns="0" tIns="0" rIns="0" bIns="0" rtlCol="0" anchor="t">
              <a:spAutoFit/>
            </a:bodyPr>
            <a:lstStyle/>
            <a:p>
              <a:pPr>
                <a:lnSpc>
                  <a:spcPts val="4647"/>
                </a:lnSpc>
              </a:pPr>
              <a:r>
                <a:rPr lang="en-US" sz="3319">
                  <a:solidFill>
                    <a:srgbClr val="2A2E3A"/>
                  </a:solidFill>
                  <a:latin typeface="Helios"/>
                </a:rPr>
                <a:t>Room Reservation System</a:t>
              </a:r>
            </a:p>
          </p:txBody>
        </p:sp>
        <p:sp>
          <p:nvSpPr>
            <p:cNvPr id="16" name="TextBox 16"/>
            <p:cNvSpPr txBox="1"/>
            <p:nvPr/>
          </p:nvSpPr>
          <p:spPr>
            <a:xfrm>
              <a:off x="0" y="9525"/>
              <a:ext cx="11687068" cy="4532927"/>
            </a:xfrm>
            <a:prstGeom prst="rect">
              <a:avLst/>
            </a:prstGeom>
          </p:spPr>
          <p:txBody>
            <a:bodyPr lIns="0" tIns="0" rIns="0" bIns="0" rtlCol="0" anchor="t">
              <a:spAutoFit/>
            </a:bodyPr>
            <a:lstStyle/>
            <a:p>
              <a:pPr>
                <a:lnSpc>
                  <a:spcPts val="13485"/>
                </a:lnSpc>
              </a:pPr>
              <a:r>
                <a:rPr lang="en-US" sz="11237" dirty="0">
                  <a:solidFill>
                    <a:srgbClr val="2A2E3A"/>
                  </a:solidFill>
                  <a:latin typeface="TT Hoves Bold"/>
                </a:rPr>
                <a:t>Villa happy hours</a:t>
              </a:r>
            </a:p>
          </p:txBody>
        </p:sp>
      </p:grpSp>
      <p:sp>
        <p:nvSpPr>
          <p:cNvPr id="17" name="TextBox 17"/>
          <p:cNvSpPr txBox="1"/>
          <p:nvPr/>
        </p:nvSpPr>
        <p:spPr>
          <a:xfrm>
            <a:off x="948609" y="8817934"/>
            <a:ext cx="1890117" cy="655941"/>
          </a:xfrm>
          <a:prstGeom prst="rect">
            <a:avLst/>
          </a:prstGeom>
        </p:spPr>
        <p:txBody>
          <a:bodyPr lIns="0" tIns="0" rIns="0" bIns="0" rtlCol="0" anchor="t">
            <a:spAutoFit/>
          </a:bodyPr>
          <a:lstStyle/>
          <a:p>
            <a:pPr marL="0" lvl="0" indent="0" algn="ctr">
              <a:lnSpc>
                <a:spcPts val="5320"/>
              </a:lnSpc>
              <a:spcBef>
                <a:spcPct val="0"/>
              </a:spcBef>
            </a:pPr>
            <a:r>
              <a:rPr lang="en-US" sz="3800">
                <a:solidFill>
                  <a:srgbClr val="2A2E3A"/>
                </a:solidFill>
                <a:latin typeface="Helios"/>
              </a:rPr>
              <a:t>Group M</a:t>
            </a:r>
          </a:p>
        </p:txBody>
      </p:sp>
      <p:pic>
        <p:nvPicPr>
          <p:cNvPr id="18" name="Picture 18"/>
          <p:cNvPicPr>
            <a:picLocks noChangeAspect="1"/>
          </p:cNvPicPr>
          <p:nvPr/>
        </p:nvPicPr>
        <p:blipFill>
          <a:blip r:embed="rId3"/>
          <a:srcRect b="5628"/>
          <a:stretch>
            <a:fillRect/>
          </a:stretch>
        </p:blipFill>
        <p:spPr>
          <a:xfrm>
            <a:off x="199034" y="444578"/>
            <a:ext cx="440726" cy="4069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5ABD8"/>
        </a:solidFill>
        <a:effectLst/>
      </p:bgPr>
    </p:bg>
    <p:spTree>
      <p:nvGrpSpPr>
        <p:cNvPr id="1" name=""/>
        <p:cNvGrpSpPr/>
        <p:nvPr/>
      </p:nvGrpSpPr>
      <p:grpSpPr>
        <a:xfrm>
          <a:off x="0" y="0"/>
          <a:ext cx="0" cy="0"/>
          <a:chOff x="0" y="0"/>
          <a:chExt cx="0" cy="0"/>
        </a:xfrm>
      </p:grpSpPr>
      <p:grpSp>
        <p:nvGrpSpPr>
          <p:cNvPr id="2" name="Group 2"/>
          <p:cNvGrpSpPr/>
          <p:nvPr/>
        </p:nvGrpSpPr>
        <p:grpSpPr>
          <a:xfrm>
            <a:off x="514350" y="485775"/>
            <a:ext cx="17259300" cy="9286429"/>
            <a:chOff x="0" y="0"/>
            <a:chExt cx="4545659" cy="2445808"/>
          </a:xfrm>
        </p:grpSpPr>
        <p:sp>
          <p:nvSpPr>
            <p:cNvPr id="3" name="Freeform 3"/>
            <p:cNvSpPr/>
            <p:nvPr/>
          </p:nvSpPr>
          <p:spPr>
            <a:xfrm>
              <a:off x="0" y="0"/>
              <a:ext cx="4545659" cy="2445808"/>
            </a:xfrm>
            <a:custGeom>
              <a:avLst/>
              <a:gdLst/>
              <a:ahLst/>
              <a:cxnLst/>
              <a:rect l="l" t="t" r="r" b="b"/>
              <a:pathLst>
                <a:path w="4545659" h="2445808">
                  <a:moveTo>
                    <a:pt x="0" y="0"/>
                  </a:moveTo>
                  <a:lnTo>
                    <a:pt x="4545659" y="0"/>
                  </a:lnTo>
                  <a:lnTo>
                    <a:pt x="4545659" y="2445808"/>
                  </a:lnTo>
                  <a:lnTo>
                    <a:pt x="0" y="2445808"/>
                  </a:lnTo>
                  <a:close/>
                </a:path>
              </a:pathLst>
            </a:custGeom>
            <a:solidFill>
              <a:srgbClr val="FFFFFF"/>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5" name="Group 5"/>
          <p:cNvGrpSpPr>
            <a:grpSpLocks noChangeAspect="1"/>
          </p:cNvGrpSpPr>
          <p:nvPr/>
        </p:nvGrpSpPr>
        <p:grpSpPr>
          <a:xfrm>
            <a:off x="16418499" y="3091873"/>
            <a:ext cx="840801" cy="840798"/>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78889" t="-80678" r="-88326" b="-220398"/>
              </a:stretch>
            </a:blipFill>
          </p:spPr>
        </p:sp>
      </p:grpSp>
      <p:grpSp>
        <p:nvGrpSpPr>
          <p:cNvPr id="7" name="Group 7"/>
          <p:cNvGrpSpPr>
            <a:grpSpLocks noChangeAspect="1"/>
          </p:cNvGrpSpPr>
          <p:nvPr/>
        </p:nvGrpSpPr>
        <p:grpSpPr>
          <a:xfrm>
            <a:off x="16418499" y="2060287"/>
            <a:ext cx="840801" cy="840798"/>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59676" t="-47805" r="-42987" b="-156382"/>
              </a:stretch>
            </a:blipFill>
          </p:spPr>
        </p:sp>
      </p:grpSp>
      <p:grpSp>
        <p:nvGrpSpPr>
          <p:cNvPr id="9" name="Group 9"/>
          <p:cNvGrpSpPr>
            <a:grpSpLocks noChangeAspect="1"/>
          </p:cNvGrpSpPr>
          <p:nvPr/>
        </p:nvGrpSpPr>
        <p:grpSpPr>
          <a:xfrm>
            <a:off x="16418499" y="1028700"/>
            <a:ext cx="840801" cy="840798"/>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98967" r="-40218" b="-125983"/>
              </a:stretch>
            </a:blipFill>
          </p:spPr>
        </p:sp>
      </p:grpSp>
      <p:sp>
        <p:nvSpPr>
          <p:cNvPr id="11" name="TextBox 11"/>
          <p:cNvSpPr txBox="1"/>
          <p:nvPr/>
        </p:nvSpPr>
        <p:spPr>
          <a:xfrm>
            <a:off x="871300" y="1019175"/>
            <a:ext cx="10307037" cy="923925"/>
          </a:xfrm>
          <a:prstGeom prst="rect">
            <a:avLst/>
          </a:prstGeom>
        </p:spPr>
        <p:txBody>
          <a:bodyPr lIns="0" tIns="0" rIns="0" bIns="0" rtlCol="0" anchor="t">
            <a:spAutoFit/>
          </a:bodyPr>
          <a:lstStyle/>
          <a:p>
            <a:pPr algn="l">
              <a:lnSpc>
                <a:spcPts val="7200"/>
              </a:lnSpc>
            </a:pPr>
            <a:r>
              <a:rPr lang="en-US" sz="6000">
                <a:solidFill>
                  <a:srgbClr val="1885C4"/>
                </a:solidFill>
                <a:latin typeface="TT Hoves Bold"/>
              </a:rPr>
              <a:t>online reservation system</a:t>
            </a:r>
          </a:p>
        </p:txBody>
      </p:sp>
      <p:pic>
        <p:nvPicPr>
          <p:cNvPr id="12" name="Picture 12"/>
          <p:cNvPicPr>
            <a:picLocks noChangeAspect="1"/>
          </p:cNvPicPr>
          <p:nvPr/>
        </p:nvPicPr>
        <p:blipFill>
          <a:blip r:embed="rId5"/>
          <a:srcRect/>
          <a:stretch>
            <a:fillRect/>
          </a:stretch>
        </p:blipFill>
        <p:spPr>
          <a:xfrm>
            <a:off x="1488094" y="3091873"/>
            <a:ext cx="7655906" cy="3688686"/>
          </a:xfrm>
          <a:prstGeom prst="rect">
            <a:avLst/>
          </a:prstGeom>
        </p:spPr>
      </p:pic>
      <p:pic>
        <p:nvPicPr>
          <p:cNvPr id="13" name="Picture 13"/>
          <p:cNvPicPr>
            <a:picLocks noChangeAspect="1"/>
          </p:cNvPicPr>
          <p:nvPr/>
        </p:nvPicPr>
        <p:blipFill>
          <a:blip r:embed="rId6"/>
          <a:srcRect/>
          <a:stretch>
            <a:fillRect/>
          </a:stretch>
        </p:blipFill>
        <p:spPr>
          <a:xfrm>
            <a:off x="10389063" y="2280724"/>
            <a:ext cx="5163172" cy="71980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611410"/>
            <a:ext cx="8787732" cy="4996560"/>
            <a:chOff x="0" y="0"/>
            <a:chExt cx="2314464" cy="1315967"/>
          </a:xfrm>
        </p:grpSpPr>
        <p:sp>
          <p:nvSpPr>
            <p:cNvPr id="3" name="Freeform 3"/>
            <p:cNvSpPr/>
            <p:nvPr/>
          </p:nvSpPr>
          <p:spPr>
            <a:xfrm>
              <a:off x="0" y="0"/>
              <a:ext cx="2314465" cy="1315967"/>
            </a:xfrm>
            <a:custGeom>
              <a:avLst/>
              <a:gdLst/>
              <a:ahLst/>
              <a:cxnLst/>
              <a:rect l="l" t="t" r="r" b="b"/>
              <a:pathLst>
                <a:path w="2314465" h="1315967">
                  <a:moveTo>
                    <a:pt x="0" y="0"/>
                  </a:moveTo>
                  <a:lnTo>
                    <a:pt x="2314465" y="0"/>
                  </a:lnTo>
                  <a:lnTo>
                    <a:pt x="2314465" y="1315967"/>
                  </a:lnTo>
                  <a:lnTo>
                    <a:pt x="0" y="1315967"/>
                  </a:lnTo>
                  <a:close/>
                </a:path>
              </a:pathLst>
            </a:custGeom>
            <a:solidFill>
              <a:srgbClr val="E4E4E4"/>
            </a:solidFill>
            <a:ln w="9525">
              <a:solidFill>
                <a:srgbClr val="2A2E3A"/>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grpSp>
        <p:nvGrpSpPr>
          <p:cNvPr id="10" name="Group 10"/>
          <p:cNvGrpSpPr/>
          <p:nvPr/>
        </p:nvGrpSpPr>
        <p:grpSpPr>
          <a:xfrm rot="-10800000">
            <a:off x="14447117" y="-741521"/>
            <a:ext cx="7681766" cy="3540443"/>
            <a:chOff x="0" y="0"/>
            <a:chExt cx="406400" cy="187305"/>
          </a:xfrm>
        </p:grpSpPr>
        <p:sp>
          <p:nvSpPr>
            <p:cNvPr id="11" name="Freeform 11"/>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1885C4"/>
            </a:solidFill>
          </p:spPr>
        </p:sp>
        <p:sp>
          <p:nvSpPr>
            <p:cNvPr id="12" name="TextBox 12"/>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pic>
        <p:nvPicPr>
          <p:cNvPr id="13" name="Picture 13"/>
          <p:cNvPicPr>
            <a:picLocks noChangeAspect="1"/>
          </p:cNvPicPr>
          <p:nvPr/>
        </p:nvPicPr>
        <p:blipFill>
          <a:blip r:embed="rId2"/>
          <a:srcRect l="1621" t="504" r="216"/>
          <a:stretch>
            <a:fillRect/>
          </a:stretch>
        </p:blipFill>
        <p:spPr>
          <a:xfrm>
            <a:off x="808263" y="1779069"/>
            <a:ext cx="9008169" cy="7795207"/>
          </a:xfrm>
          <a:prstGeom prst="rect">
            <a:avLst/>
          </a:prstGeom>
        </p:spPr>
      </p:pic>
      <p:grpSp>
        <p:nvGrpSpPr>
          <p:cNvPr id="14" name="Group 14"/>
          <p:cNvGrpSpPr/>
          <p:nvPr/>
        </p:nvGrpSpPr>
        <p:grpSpPr>
          <a:xfrm>
            <a:off x="808263" y="535653"/>
            <a:ext cx="10412783" cy="2237557"/>
            <a:chOff x="0" y="0"/>
            <a:chExt cx="13883710" cy="2983409"/>
          </a:xfrm>
        </p:grpSpPr>
        <p:sp>
          <p:nvSpPr>
            <p:cNvPr id="15" name="TextBox 15"/>
            <p:cNvSpPr txBox="1"/>
            <p:nvPr/>
          </p:nvSpPr>
          <p:spPr>
            <a:xfrm>
              <a:off x="0" y="0"/>
              <a:ext cx="13883710" cy="2345605"/>
            </a:xfrm>
            <a:prstGeom prst="rect">
              <a:avLst/>
            </a:prstGeom>
          </p:spPr>
          <p:txBody>
            <a:bodyPr lIns="0" tIns="0" rIns="0" bIns="0" rtlCol="0" anchor="t">
              <a:spAutoFit/>
            </a:bodyPr>
            <a:lstStyle/>
            <a:p>
              <a:pPr>
                <a:lnSpc>
                  <a:spcPts val="7072"/>
                </a:lnSpc>
              </a:pPr>
              <a:r>
                <a:rPr lang="en-US" sz="5893">
                  <a:solidFill>
                    <a:srgbClr val="1885C4"/>
                  </a:solidFill>
                  <a:latin typeface="TT Hoves Bold"/>
                </a:rPr>
                <a:t>TO BE PROCESS MODEL</a:t>
              </a:r>
            </a:p>
            <a:p>
              <a:pPr>
                <a:lnSpc>
                  <a:spcPts val="6841"/>
                </a:lnSpc>
              </a:pPr>
              <a:endParaRPr lang="en-US" sz="5893">
                <a:solidFill>
                  <a:srgbClr val="1885C4"/>
                </a:solidFill>
                <a:latin typeface="TT Hoves Bold"/>
              </a:endParaRPr>
            </a:p>
          </p:txBody>
        </p:sp>
        <p:sp>
          <p:nvSpPr>
            <p:cNvPr id="16" name="TextBox 16"/>
            <p:cNvSpPr txBox="1"/>
            <p:nvPr/>
          </p:nvSpPr>
          <p:spPr>
            <a:xfrm>
              <a:off x="0" y="2476363"/>
              <a:ext cx="13883710" cy="507046"/>
            </a:xfrm>
            <a:prstGeom prst="rect">
              <a:avLst/>
            </a:prstGeom>
          </p:spPr>
          <p:txBody>
            <a:bodyPr lIns="0" tIns="0" rIns="0" bIns="0" rtlCol="0" anchor="t">
              <a:spAutoFit/>
            </a:bodyPr>
            <a:lstStyle/>
            <a:p>
              <a:pPr algn="l">
                <a:lnSpc>
                  <a:spcPts val="3192"/>
                </a:lnSpc>
              </a:pPr>
              <a:endParaRPr/>
            </a:p>
          </p:txBody>
        </p:sp>
      </p:grpSp>
      <p:sp>
        <p:nvSpPr>
          <p:cNvPr id="17" name="TextBox 17"/>
          <p:cNvSpPr txBox="1"/>
          <p:nvPr/>
        </p:nvSpPr>
        <p:spPr>
          <a:xfrm>
            <a:off x="10388844" y="1702869"/>
            <a:ext cx="6587064" cy="5943368"/>
          </a:xfrm>
          <a:prstGeom prst="rect">
            <a:avLst/>
          </a:prstGeom>
        </p:spPr>
        <p:txBody>
          <a:bodyPr lIns="0" tIns="0" rIns="0" bIns="0" rtlCol="0" anchor="t">
            <a:spAutoFit/>
          </a:bodyPr>
          <a:lstStyle/>
          <a:p>
            <a:pPr marL="541395" lvl="1" indent="-270697" algn="just">
              <a:lnSpc>
                <a:spcPts val="3610"/>
              </a:lnSpc>
              <a:buFont typeface="Arial"/>
              <a:buChar char="•"/>
            </a:pPr>
            <a:r>
              <a:rPr lang="en-US" sz="2507" spc="-85">
                <a:solidFill>
                  <a:srgbClr val="000000"/>
                </a:solidFill>
                <a:latin typeface="Arimo Bold"/>
              </a:rPr>
              <a:t>Changed the business process activities and actors by introducing a new room reservation process with the system</a:t>
            </a:r>
          </a:p>
          <a:p>
            <a:pPr algn="just">
              <a:lnSpc>
                <a:spcPts val="3610"/>
              </a:lnSpc>
            </a:pPr>
            <a:endParaRPr lang="en-US" sz="2507" spc="-85">
              <a:solidFill>
                <a:srgbClr val="000000"/>
              </a:solidFill>
              <a:latin typeface="Arimo Bold"/>
            </a:endParaRPr>
          </a:p>
          <a:p>
            <a:pPr marL="541395" lvl="1" indent="-270697" algn="just">
              <a:lnSpc>
                <a:spcPts val="3610"/>
              </a:lnSpc>
              <a:buFont typeface="Arial"/>
              <a:buChar char="•"/>
            </a:pPr>
            <a:r>
              <a:rPr lang="en-US" sz="2507" spc="-85">
                <a:solidFill>
                  <a:srgbClr val="000000"/>
                </a:solidFill>
                <a:latin typeface="Arimo Bold"/>
              </a:rPr>
              <a:t>The customer directly connects with the system to make their reservation without any interaction with other actors</a:t>
            </a:r>
          </a:p>
          <a:p>
            <a:pPr algn="just">
              <a:lnSpc>
                <a:spcPts val="3610"/>
              </a:lnSpc>
            </a:pPr>
            <a:endParaRPr lang="en-US" sz="2507" spc="-85">
              <a:solidFill>
                <a:srgbClr val="000000"/>
              </a:solidFill>
              <a:latin typeface="Arimo Bold"/>
            </a:endParaRPr>
          </a:p>
          <a:p>
            <a:pPr marL="541395" lvl="1" indent="-270697" algn="just">
              <a:lnSpc>
                <a:spcPts val="3610"/>
              </a:lnSpc>
              <a:buFont typeface="Arial"/>
              <a:buChar char="•"/>
            </a:pPr>
            <a:r>
              <a:rPr lang="en-US" sz="2507" spc="-85">
                <a:solidFill>
                  <a:srgbClr val="000000"/>
                </a:solidFill>
                <a:latin typeface="Arimo Bold"/>
              </a:rPr>
              <a:t>The process flow will be changed and simplified than the AS-IS model</a:t>
            </a:r>
          </a:p>
          <a:p>
            <a:pPr algn="just">
              <a:lnSpc>
                <a:spcPts val="3610"/>
              </a:lnSpc>
            </a:pPr>
            <a:endParaRPr lang="en-US" sz="2507" spc="-85">
              <a:solidFill>
                <a:srgbClr val="000000"/>
              </a:solidFill>
              <a:latin typeface="Arimo Bold"/>
            </a:endParaRPr>
          </a:p>
          <a:p>
            <a:pPr marL="541395" lvl="1" indent="-270697" algn="just">
              <a:lnSpc>
                <a:spcPts val="3610"/>
              </a:lnSpc>
              <a:buFont typeface="Arial"/>
              <a:buChar char="•"/>
            </a:pPr>
            <a:r>
              <a:rPr lang="en-US" sz="2507" spc="-85">
                <a:solidFill>
                  <a:srgbClr val="000000"/>
                </a:solidFill>
                <a:latin typeface="Arimo Bold"/>
              </a:rPr>
              <a:t>the process will be automated </a:t>
            </a:r>
          </a:p>
          <a:p>
            <a:pPr algn="just">
              <a:lnSpc>
                <a:spcPts val="3610"/>
              </a:lnSpc>
            </a:pPr>
            <a:endParaRPr lang="en-US" sz="2507" spc="-85">
              <a:solidFill>
                <a:srgbClr val="000000"/>
              </a:solidFill>
              <a:latin typeface="Arimo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F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63" y="6625353"/>
            <a:ext cx="18288000" cy="6334633"/>
          </a:xfrm>
          <a:prstGeom prst="rect">
            <a:avLst/>
          </a:prstGeom>
        </p:spPr>
      </p:pic>
      <p:pic>
        <p:nvPicPr>
          <p:cNvPr id="3" name="Picture 3"/>
          <p:cNvPicPr>
            <a:picLocks noChangeAspect="1"/>
          </p:cNvPicPr>
          <p:nvPr/>
        </p:nvPicPr>
        <p:blipFill>
          <a:blip r:embed="rId4"/>
          <a:srcRect/>
          <a:stretch>
            <a:fillRect/>
          </a:stretch>
        </p:blipFill>
        <p:spPr>
          <a:xfrm>
            <a:off x="657748" y="2667712"/>
            <a:ext cx="9906582" cy="5604462"/>
          </a:xfrm>
          <a:prstGeom prst="rect">
            <a:avLst/>
          </a:prstGeom>
        </p:spPr>
      </p:pic>
      <p:sp>
        <p:nvSpPr>
          <p:cNvPr id="4" name="TextBox 4"/>
          <p:cNvSpPr txBox="1"/>
          <p:nvPr/>
        </p:nvSpPr>
        <p:spPr>
          <a:xfrm>
            <a:off x="657748" y="1019175"/>
            <a:ext cx="17412899" cy="914400"/>
          </a:xfrm>
          <a:prstGeom prst="rect">
            <a:avLst/>
          </a:prstGeom>
        </p:spPr>
        <p:txBody>
          <a:bodyPr lIns="0" tIns="0" rIns="0" bIns="0" rtlCol="0" anchor="t">
            <a:spAutoFit/>
          </a:bodyPr>
          <a:lstStyle/>
          <a:p>
            <a:pPr marL="0" lvl="0" indent="0" algn="l">
              <a:lnSpc>
                <a:spcPts val="7180"/>
              </a:lnSpc>
              <a:spcBef>
                <a:spcPct val="0"/>
              </a:spcBef>
            </a:pPr>
            <a:r>
              <a:rPr lang="en-US" sz="5983">
                <a:solidFill>
                  <a:srgbClr val="00569E"/>
                </a:solidFill>
                <a:latin typeface="Barlow Bold"/>
              </a:rPr>
              <a:t> QUALITATIVE ANALYSIS (TO BE PROCESS MODEL) </a:t>
            </a:r>
          </a:p>
        </p:txBody>
      </p:sp>
      <p:sp>
        <p:nvSpPr>
          <p:cNvPr id="5" name="TextBox 5"/>
          <p:cNvSpPr txBox="1"/>
          <p:nvPr/>
        </p:nvSpPr>
        <p:spPr>
          <a:xfrm>
            <a:off x="9139238" y="4898740"/>
            <a:ext cx="9525" cy="432370"/>
          </a:xfrm>
          <a:prstGeom prst="rect">
            <a:avLst/>
          </a:prstGeom>
        </p:spPr>
        <p:txBody>
          <a:bodyPr lIns="0" tIns="0" rIns="0" bIns="0" rtlCol="0" anchor="t">
            <a:spAutoFit/>
          </a:bodyPr>
          <a:lstStyle/>
          <a:p>
            <a:pPr algn="ctr">
              <a:lnSpc>
                <a:spcPts val="3468"/>
              </a:lnSpc>
              <a:spcBef>
                <a:spcPct val="0"/>
              </a:spcBef>
            </a:pPr>
            <a:endParaRPr/>
          </a:p>
        </p:txBody>
      </p:sp>
      <p:sp>
        <p:nvSpPr>
          <p:cNvPr id="6" name="TextBox 6"/>
          <p:cNvSpPr txBox="1"/>
          <p:nvPr/>
        </p:nvSpPr>
        <p:spPr>
          <a:xfrm>
            <a:off x="10751241" y="2601037"/>
            <a:ext cx="6508059" cy="4912155"/>
          </a:xfrm>
          <a:prstGeom prst="rect">
            <a:avLst/>
          </a:prstGeom>
        </p:spPr>
        <p:txBody>
          <a:bodyPr lIns="0" tIns="0" rIns="0" bIns="0" rtlCol="0" anchor="t">
            <a:spAutoFit/>
          </a:bodyPr>
          <a:lstStyle/>
          <a:p>
            <a:pPr marL="491723" lvl="1" indent="-245861" algn="just">
              <a:lnSpc>
                <a:spcPts val="3279"/>
              </a:lnSpc>
              <a:buFont typeface="Arial"/>
              <a:buChar char="•"/>
            </a:pPr>
            <a:r>
              <a:rPr lang="en-US" sz="2277" spc="-77">
                <a:solidFill>
                  <a:srgbClr val="000000"/>
                </a:solidFill>
                <a:latin typeface="Arimo Bold"/>
              </a:rPr>
              <a:t>Eliminating non-value-adding activities in the to-be process model.</a:t>
            </a:r>
          </a:p>
          <a:p>
            <a:pPr algn="just">
              <a:lnSpc>
                <a:spcPts val="3279"/>
              </a:lnSpc>
            </a:pPr>
            <a:endParaRPr lang="en-US" sz="2277" spc="-77">
              <a:solidFill>
                <a:srgbClr val="000000"/>
              </a:solidFill>
              <a:latin typeface="Arimo Bold"/>
            </a:endParaRPr>
          </a:p>
          <a:p>
            <a:pPr marL="491723" lvl="1" indent="-245861" algn="just">
              <a:lnSpc>
                <a:spcPts val="3279"/>
              </a:lnSpc>
              <a:buFont typeface="Arial"/>
              <a:buChar char="•"/>
            </a:pPr>
            <a:r>
              <a:rPr lang="en-US" sz="2277" spc="-77">
                <a:solidFill>
                  <a:srgbClr val="000000"/>
                </a:solidFill>
                <a:latin typeface="Arimo Bold"/>
              </a:rPr>
              <a:t>An online reservation system reduces non-value-adding activities.</a:t>
            </a:r>
          </a:p>
          <a:p>
            <a:pPr algn="just">
              <a:lnSpc>
                <a:spcPts val="3279"/>
              </a:lnSpc>
            </a:pPr>
            <a:endParaRPr lang="en-US" sz="2277" spc="-77">
              <a:solidFill>
                <a:srgbClr val="000000"/>
              </a:solidFill>
              <a:latin typeface="Arimo Bold"/>
            </a:endParaRPr>
          </a:p>
          <a:p>
            <a:pPr marL="491723" lvl="1" indent="-245861" algn="just">
              <a:lnSpc>
                <a:spcPts val="3279"/>
              </a:lnSpc>
              <a:buFont typeface="Arial"/>
              <a:buChar char="•"/>
            </a:pPr>
            <a:r>
              <a:rPr lang="en-US" sz="2277" spc="-77">
                <a:solidFill>
                  <a:srgbClr val="000000"/>
                </a:solidFill>
                <a:latin typeface="Arimo Bold"/>
              </a:rPr>
              <a:t>To-be process model aims to improve value-adding activities and business process quality.</a:t>
            </a:r>
          </a:p>
          <a:p>
            <a:pPr algn="just">
              <a:lnSpc>
                <a:spcPts val="3279"/>
              </a:lnSpc>
            </a:pPr>
            <a:endParaRPr lang="en-US" sz="2277" spc="-77">
              <a:solidFill>
                <a:srgbClr val="000000"/>
              </a:solidFill>
              <a:latin typeface="Arimo Bold"/>
            </a:endParaRPr>
          </a:p>
          <a:p>
            <a:pPr marL="491723" lvl="1" indent="-245861" algn="just">
              <a:lnSpc>
                <a:spcPts val="3279"/>
              </a:lnSpc>
              <a:buFont typeface="Arial"/>
              <a:buChar char="•"/>
            </a:pPr>
            <a:r>
              <a:rPr lang="en-US" sz="2277" spc="-77">
                <a:solidFill>
                  <a:srgbClr val="000000"/>
                </a:solidFill>
                <a:latin typeface="Arimo Bold"/>
              </a:rPr>
              <a:t>·Lean business process approach optimizes business process to reduce waste.</a:t>
            </a:r>
          </a:p>
          <a:p>
            <a:pPr algn="just">
              <a:lnSpc>
                <a:spcPts val="3279"/>
              </a:lnSpc>
            </a:pPr>
            <a:endParaRPr lang="en-US" sz="2277" spc="-77">
              <a:solidFill>
                <a:srgbClr val="000000"/>
              </a:solidFill>
              <a:latin typeface="Arimo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nodePh="1">
                                  <p:stCondLst>
                                    <p:cond delay="0"/>
                                  </p:stCondLst>
                                  <p:endCondLst>
                                    <p:cond evt="begin" delay="0">
                                      <p:tn val="17"/>
                                    </p:cond>
                                  </p:end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945400" cy="10287000"/>
            <a:chOff x="0" y="0"/>
            <a:chExt cx="2355990" cy="2709333"/>
          </a:xfrm>
        </p:grpSpPr>
        <p:sp>
          <p:nvSpPr>
            <p:cNvPr id="3" name="Freeform 3"/>
            <p:cNvSpPr/>
            <p:nvPr/>
          </p:nvSpPr>
          <p:spPr>
            <a:xfrm>
              <a:off x="0" y="0"/>
              <a:ext cx="2355990" cy="2709333"/>
            </a:xfrm>
            <a:custGeom>
              <a:avLst/>
              <a:gdLst/>
              <a:ahLst/>
              <a:cxnLst/>
              <a:rect l="l" t="t" r="r" b="b"/>
              <a:pathLst>
                <a:path w="2355990" h="2709333">
                  <a:moveTo>
                    <a:pt x="0" y="0"/>
                  </a:moveTo>
                  <a:lnTo>
                    <a:pt x="2355990" y="0"/>
                  </a:lnTo>
                  <a:lnTo>
                    <a:pt x="2355990" y="2709333"/>
                  </a:lnTo>
                  <a:lnTo>
                    <a:pt x="0" y="2709333"/>
                  </a:lnTo>
                  <a:close/>
                </a:path>
              </a:pathLst>
            </a:custGeom>
            <a:solidFill>
              <a:srgbClr val="1885C4"/>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2"/>
          <a:srcRect/>
          <a:stretch>
            <a:fillRect/>
          </a:stretch>
        </p:blipFill>
        <p:spPr>
          <a:xfrm>
            <a:off x="10085516" y="3957396"/>
            <a:ext cx="7173784" cy="1186104"/>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2551021" y="5749455"/>
            <a:ext cx="1117180" cy="399392"/>
          </a:xfrm>
          <a:prstGeom prst="rect">
            <a:avLst/>
          </a:prstGeom>
        </p:spPr>
      </p:pic>
      <p:sp>
        <p:nvSpPr>
          <p:cNvPr id="7" name="TextBox 7"/>
          <p:cNvSpPr txBox="1"/>
          <p:nvPr/>
        </p:nvSpPr>
        <p:spPr>
          <a:xfrm>
            <a:off x="684736" y="1028700"/>
            <a:ext cx="7575928" cy="1028700"/>
          </a:xfrm>
          <a:prstGeom prst="rect">
            <a:avLst/>
          </a:prstGeom>
        </p:spPr>
        <p:txBody>
          <a:bodyPr lIns="0" tIns="0" rIns="0" bIns="0" rtlCol="0" anchor="t">
            <a:spAutoFit/>
          </a:bodyPr>
          <a:lstStyle/>
          <a:p>
            <a:pPr algn="l">
              <a:lnSpc>
                <a:spcPts val="8163"/>
              </a:lnSpc>
            </a:pPr>
            <a:r>
              <a:rPr lang="en-US" sz="6803">
                <a:solidFill>
                  <a:srgbClr val="FFFFFF"/>
                </a:solidFill>
                <a:latin typeface="TT Hoves"/>
              </a:rPr>
              <a:t> </a:t>
            </a:r>
            <a:r>
              <a:rPr lang="en-US" sz="6803">
                <a:solidFill>
                  <a:srgbClr val="FFFFFF"/>
                </a:solidFill>
                <a:latin typeface="TT Hoves Bold"/>
              </a:rPr>
              <a:t>Process redesign</a:t>
            </a:r>
          </a:p>
        </p:txBody>
      </p:sp>
      <p:sp>
        <p:nvSpPr>
          <p:cNvPr id="8" name="TextBox 8"/>
          <p:cNvSpPr txBox="1"/>
          <p:nvPr/>
        </p:nvSpPr>
        <p:spPr>
          <a:xfrm>
            <a:off x="340071" y="2579179"/>
            <a:ext cx="8418339" cy="5685537"/>
          </a:xfrm>
          <a:prstGeom prst="rect">
            <a:avLst/>
          </a:prstGeom>
        </p:spPr>
        <p:txBody>
          <a:bodyPr lIns="0" tIns="0" rIns="0" bIns="0" rtlCol="0" anchor="t">
            <a:spAutoFit/>
          </a:bodyPr>
          <a:lstStyle/>
          <a:p>
            <a:pPr>
              <a:lnSpc>
                <a:spcPts val="4528"/>
              </a:lnSpc>
            </a:pPr>
            <a:r>
              <a:rPr lang="en-US" sz="3234">
                <a:solidFill>
                  <a:srgbClr val="FFFFFF"/>
                </a:solidFill>
                <a:latin typeface="Arimo Bold"/>
              </a:rPr>
              <a:t>Goal- improve the processes from beginning to end.</a:t>
            </a:r>
          </a:p>
          <a:p>
            <a:pPr>
              <a:lnSpc>
                <a:spcPts val="3968"/>
              </a:lnSpc>
            </a:pPr>
            <a:endParaRPr lang="en-US" sz="3234">
              <a:solidFill>
                <a:srgbClr val="FFFFFF"/>
              </a:solidFill>
              <a:latin typeface="Arimo Bold"/>
            </a:endParaRPr>
          </a:p>
          <a:p>
            <a:pPr marL="655249" lvl="1" indent="-327624">
              <a:lnSpc>
                <a:spcPts val="5038"/>
              </a:lnSpc>
              <a:buFont typeface="Arial"/>
              <a:buChar char="•"/>
            </a:pPr>
            <a:r>
              <a:rPr lang="en-US" sz="3034">
                <a:solidFill>
                  <a:srgbClr val="FFFFFF"/>
                </a:solidFill>
                <a:latin typeface="Arimo"/>
              </a:rPr>
              <a:t>    </a:t>
            </a:r>
            <a:r>
              <a:rPr lang="en-US" sz="3034">
                <a:solidFill>
                  <a:srgbClr val="FFFFFF"/>
                </a:solidFill>
                <a:latin typeface="Arimo Bold"/>
              </a:rPr>
              <a:t>Changing business process operation.</a:t>
            </a:r>
          </a:p>
          <a:p>
            <a:pPr marL="655249" lvl="1" indent="-327624">
              <a:lnSpc>
                <a:spcPts val="5038"/>
              </a:lnSpc>
              <a:buFont typeface="Arial"/>
              <a:buChar char="•"/>
            </a:pPr>
            <a:r>
              <a:rPr lang="en-US" sz="3034">
                <a:solidFill>
                  <a:srgbClr val="FFFFFF"/>
                </a:solidFill>
                <a:latin typeface="Arimo Bold"/>
              </a:rPr>
              <a:t>    Changing the order of activities.</a:t>
            </a:r>
          </a:p>
          <a:p>
            <a:pPr marL="655249" lvl="1" indent="-327624">
              <a:lnSpc>
                <a:spcPts val="5038"/>
              </a:lnSpc>
              <a:buFont typeface="Arial"/>
              <a:buChar char="•"/>
            </a:pPr>
            <a:r>
              <a:rPr lang="en-US" sz="3034">
                <a:solidFill>
                  <a:srgbClr val="FFFFFF"/>
                </a:solidFill>
                <a:latin typeface="Arimo Bold"/>
              </a:rPr>
              <a:t>    Changing the actors of the process.</a:t>
            </a:r>
          </a:p>
          <a:p>
            <a:pPr marL="655249" lvl="1" indent="-327624">
              <a:lnSpc>
                <a:spcPts val="5038"/>
              </a:lnSpc>
              <a:buFont typeface="Arial"/>
              <a:buChar char="•"/>
            </a:pPr>
            <a:r>
              <a:rPr lang="en-US" sz="3034">
                <a:solidFill>
                  <a:srgbClr val="FFFFFF"/>
                </a:solidFill>
                <a:latin typeface="Arimo Bold"/>
              </a:rPr>
              <a:t>    Changing the technologies.</a:t>
            </a:r>
          </a:p>
          <a:p>
            <a:pPr>
              <a:lnSpc>
                <a:spcPts val="3968"/>
              </a:lnSpc>
            </a:pPr>
            <a:endParaRPr lang="en-US" sz="3034">
              <a:solidFill>
                <a:srgbClr val="FFFFFF"/>
              </a:solidFill>
              <a:latin typeface="Arimo Bold"/>
            </a:endParaRPr>
          </a:p>
          <a:p>
            <a:pPr>
              <a:lnSpc>
                <a:spcPts val="3968"/>
              </a:lnSpc>
            </a:pPr>
            <a:endParaRPr lang="en-US" sz="3034">
              <a:solidFill>
                <a:srgbClr val="FFFFFF"/>
              </a:solidFill>
              <a:latin typeface="Arimo Bold"/>
            </a:endParaRPr>
          </a:p>
          <a:p>
            <a:pPr>
              <a:lnSpc>
                <a:spcPts val="3968"/>
              </a:lnSpc>
            </a:pPr>
            <a:endParaRPr lang="en-US" sz="3034">
              <a:solidFill>
                <a:srgbClr val="FFFFFF"/>
              </a:solidFill>
              <a:latin typeface="Arimo Bold"/>
            </a:endParaRPr>
          </a:p>
        </p:txBody>
      </p:sp>
      <p:sp>
        <p:nvSpPr>
          <p:cNvPr id="9" name="TextBox 9"/>
          <p:cNvSpPr txBox="1"/>
          <p:nvPr/>
        </p:nvSpPr>
        <p:spPr>
          <a:xfrm>
            <a:off x="10875400" y="1109739"/>
            <a:ext cx="5442384" cy="947661"/>
          </a:xfrm>
          <a:prstGeom prst="rect">
            <a:avLst/>
          </a:prstGeom>
        </p:spPr>
        <p:txBody>
          <a:bodyPr lIns="0" tIns="0" rIns="0" bIns="0" rtlCol="0" anchor="t">
            <a:spAutoFit/>
          </a:bodyPr>
          <a:lstStyle/>
          <a:p>
            <a:pPr marL="0" lvl="0" indent="0" algn="l">
              <a:lnSpc>
                <a:spcPts val="7412"/>
              </a:lnSpc>
              <a:spcBef>
                <a:spcPct val="0"/>
              </a:spcBef>
            </a:pPr>
            <a:r>
              <a:rPr lang="en-US" sz="6177">
                <a:solidFill>
                  <a:srgbClr val="00569E"/>
                </a:solidFill>
                <a:latin typeface="Barlow Bold"/>
              </a:rPr>
              <a:t>CONCLUSION</a:t>
            </a:r>
          </a:p>
        </p:txBody>
      </p:sp>
      <p:pic>
        <p:nvPicPr>
          <p:cNvPr id="10" name="Picture 10"/>
          <p:cNvPicPr>
            <a:picLocks noChangeAspect="1"/>
          </p:cNvPicPr>
          <p:nvPr/>
        </p:nvPicPr>
        <p:blipFill>
          <a:blip r:embed="rId5"/>
          <a:srcRect/>
          <a:stretch>
            <a:fillRect/>
          </a:stretch>
        </p:blipFill>
        <p:spPr>
          <a:xfrm>
            <a:off x="10085516" y="7652782"/>
            <a:ext cx="6048189" cy="1223869"/>
          </a:xfrm>
          <a:prstGeom prst="rect">
            <a:avLst/>
          </a:prstGeom>
        </p:spPr>
      </p:pic>
      <p:sp>
        <p:nvSpPr>
          <p:cNvPr id="11" name="TextBox 11"/>
          <p:cNvSpPr txBox="1"/>
          <p:nvPr/>
        </p:nvSpPr>
        <p:spPr>
          <a:xfrm>
            <a:off x="10085516" y="3220797"/>
            <a:ext cx="7841682" cy="396239"/>
          </a:xfrm>
          <a:prstGeom prst="rect">
            <a:avLst/>
          </a:prstGeom>
        </p:spPr>
        <p:txBody>
          <a:bodyPr lIns="0" tIns="0" rIns="0" bIns="0" rtlCol="0" anchor="t">
            <a:spAutoFit/>
          </a:bodyPr>
          <a:lstStyle/>
          <a:p>
            <a:pPr>
              <a:lnSpc>
                <a:spcPts val="3360"/>
              </a:lnSpc>
            </a:pPr>
            <a:r>
              <a:rPr lang="en-US" sz="2400">
                <a:solidFill>
                  <a:srgbClr val="000000"/>
                </a:solidFill>
                <a:latin typeface="Canva Sans Bold"/>
              </a:rPr>
              <a:t>The manual process consumes lots of pure west </a:t>
            </a:r>
          </a:p>
        </p:txBody>
      </p:sp>
      <p:sp>
        <p:nvSpPr>
          <p:cNvPr id="12" name="TextBox 12"/>
          <p:cNvSpPr txBox="1"/>
          <p:nvPr/>
        </p:nvSpPr>
        <p:spPr>
          <a:xfrm>
            <a:off x="10085516" y="6679577"/>
            <a:ext cx="8202484" cy="763268"/>
          </a:xfrm>
          <a:prstGeom prst="rect">
            <a:avLst/>
          </a:prstGeom>
        </p:spPr>
        <p:txBody>
          <a:bodyPr lIns="0" tIns="0" rIns="0" bIns="0" rtlCol="0" anchor="t">
            <a:spAutoFit/>
          </a:bodyPr>
          <a:lstStyle/>
          <a:p>
            <a:pPr>
              <a:lnSpc>
                <a:spcPts val="3080"/>
              </a:lnSpc>
            </a:pPr>
            <a:r>
              <a:rPr lang="en-US" sz="2200">
                <a:solidFill>
                  <a:srgbClr val="000000"/>
                </a:solidFill>
                <a:latin typeface="Canva Sans Bold"/>
              </a:rPr>
              <a:t>The suggested solution will increase business process performance by decreasing pure waste.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055235" y="-1857657"/>
            <a:ext cx="20889808" cy="4493200"/>
            <a:chOff x="0" y="0"/>
            <a:chExt cx="1610883" cy="346486"/>
          </a:xfrm>
        </p:grpSpPr>
        <p:sp>
          <p:nvSpPr>
            <p:cNvPr id="3" name="Freeform 3"/>
            <p:cNvSpPr/>
            <p:nvPr/>
          </p:nvSpPr>
          <p:spPr>
            <a:xfrm>
              <a:off x="0" y="0"/>
              <a:ext cx="1610883" cy="346486"/>
            </a:xfrm>
            <a:custGeom>
              <a:avLst/>
              <a:gdLst/>
              <a:ahLst/>
              <a:cxnLst/>
              <a:rect l="l" t="t" r="r" b="b"/>
              <a:pathLst>
                <a:path w="1610883" h="346486">
                  <a:moveTo>
                    <a:pt x="203200" y="0"/>
                  </a:moveTo>
                  <a:lnTo>
                    <a:pt x="1407683" y="0"/>
                  </a:lnTo>
                  <a:lnTo>
                    <a:pt x="1610883" y="346486"/>
                  </a:lnTo>
                  <a:lnTo>
                    <a:pt x="0" y="346486"/>
                  </a:lnTo>
                  <a:lnTo>
                    <a:pt x="203200" y="0"/>
                  </a:lnTo>
                  <a:close/>
                </a:path>
              </a:pathLst>
            </a:custGeom>
            <a:solidFill>
              <a:srgbClr val="1885C4"/>
            </a:solidFill>
          </p:spPr>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10" name="TextBox 10"/>
          <p:cNvSpPr txBox="1"/>
          <p:nvPr/>
        </p:nvSpPr>
        <p:spPr>
          <a:xfrm>
            <a:off x="1028700" y="802859"/>
            <a:ext cx="11620195" cy="1285875"/>
          </a:xfrm>
          <a:prstGeom prst="rect">
            <a:avLst/>
          </a:prstGeom>
        </p:spPr>
        <p:txBody>
          <a:bodyPr lIns="0" tIns="0" rIns="0" bIns="0" rtlCol="0" anchor="t">
            <a:spAutoFit/>
          </a:bodyPr>
          <a:lstStyle/>
          <a:p>
            <a:pPr>
              <a:lnSpc>
                <a:spcPts val="10199"/>
              </a:lnSpc>
            </a:pPr>
            <a:r>
              <a:rPr lang="en-US" sz="8499">
                <a:solidFill>
                  <a:srgbClr val="FFFFFF"/>
                </a:solidFill>
                <a:latin typeface="TT Hoves Bold"/>
              </a:rPr>
              <a:t>Group M</a:t>
            </a:r>
          </a:p>
        </p:txBody>
      </p:sp>
      <p:graphicFrame>
        <p:nvGraphicFramePr>
          <p:cNvPr id="11" name="Table 11"/>
          <p:cNvGraphicFramePr>
            <a:graphicFrameLocks noGrp="1"/>
          </p:cNvGraphicFramePr>
          <p:nvPr/>
        </p:nvGraphicFramePr>
        <p:xfrm>
          <a:off x="2343875" y="2948159"/>
          <a:ext cx="12096281" cy="6310141"/>
        </p:xfrm>
        <a:graphic>
          <a:graphicData uri="http://schemas.openxmlformats.org/drawingml/2006/table">
            <a:tbl>
              <a:tblPr/>
              <a:tblGrid>
                <a:gridCol w="4712215">
                  <a:extLst>
                    <a:ext uri="{9D8B030D-6E8A-4147-A177-3AD203B41FA5}">
                      <a16:colId xmlns:a16="http://schemas.microsoft.com/office/drawing/2014/main" val="20000"/>
                    </a:ext>
                  </a:extLst>
                </a:gridCol>
                <a:gridCol w="7384066">
                  <a:extLst>
                    <a:ext uri="{9D8B030D-6E8A-4147-A177-3AD203B41FA5}">
                      <a16:colId xmlns:a16="http://schemas.microsoft.com/office/drawing/2014/main" val="20001"/>
                    </a:ext>
                  </a:extLst>
                </a:gridCol>
              </a:tblGrid>
              <a:tr h="1213961">
                <a:tc>
                  <a:txBody>
                    <a:bodyPr/>
                    <a:lstStyle/>
                    <a:p>
                      <a:pPr algn="ctr">
                        <a:lnSpc>
                          <a:spcPts val="5385"/>
                        </a:lnSpc>
                        <a:defRPr/>
                      </a:pPr>
                      <a:r>
                        <a:rPr lang="en-US" sz="3846">
                          <a:solidFill>
                            <a:srgbClr val="2A2E3A"/>
                          </a:solidFill>
                          <a:latin typeface="TT Interphases Bold"/>
                        </a:rPr>
                        <a:t>Student name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525"/>
                        </a:lnSpc>
                        <a:defRPr/>
                      </a:pPr>
                      <a:r>
                        <a:rPr lang="en-US" sz="3946">
                          <a:solidFill>
                            <a:srgbClr val="2A2E3A"/>
                          </a:solidFill>
                          <a:latin typeface="TT Interphases Bold"/>
                        </a:rPr>
                        <a:t>Student ID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19236">
                <a:tc>
                  <a:txBody>
                    <a:bodyPr/>
                    <a:lstStyle/>
                    <a:p>
                      <a:pPr algn="ctr">
                        <a:lnSpc>
                          <a:spcPts val="3985"/>
                        </a:lnSpc>
                        <a:defRPr/>
                      </a:pPr>
                      <a:r>
                        <a:rPr lang="en-US" sz="2846">
                          <a:solidFill>
                            <a:srgbClr val="2A2E3A"/>
                          </a:solidFill>
                          <a:latin typeface="TT Interphases Bold"/>
                        </a:rPr>
                        <a:t>R.G.I.S.Senarathna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85"/>
                        </a:lnSpc>
                        <a:defRPr/>
                      </a:pPr>
                      <a:r>
                        <a:rPr lang="en-US" sz="2846">
                          <a:solidFill>
                            <a:srgbClr val="2A2E3A"/>
                          </a:solidFill>
                          <a:latin typeface="TT Interphases Bold"/>
                        </a:rPr>
                        <a:t>22742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19236">
                <a:tc>
                  <a:txBody>
                    <a:bodyPr/>
                    <a:lstStyle/>
                    <a:p>
                      <a:pPr algn="ctr">
                        <a:lnSpc>
                          <a:spcPts val="3985"/>
                        </a:lnSpc>
                        <a:defRPr/>
                      </a:pPr>
                      <a:r>
                        <a:rPr lang="en-US" sz="2846">
                          <a:solidFill>
                            <a:srgbClr val="2A2E3A"/>
                          </a:solidFill>
                          <a:latin typeface="TT Interphases Bold"/>
                        </a:rPr>
                        <a:t>B.D.D.Wijegunawardhana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85"/>
                        </a:lnSpc>
                        <a:defRPr/>
                      </a:pPr>
                      <a:r>
                        <a:rPr lang="en-US" sz="2846">
                          <a:solidFill>
                            <a:srgbClr val="2A2E3A"/>
                          </a:solidFill>
                          <a:latin typeface="TT Interphases Bold"/>
                        </a:rPr>
                        <a:t>22712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19236">
                <a:tc>
                  <a:txBody>
                    <a:bodyPr/>
                    <a:lstStyle/>
                    <a:p>
                      <a:pPr algn="ctr">
                        <a:lnSpc>
                          <a:spcPts val="3985"/>
                        </a:lnSpc>
                        <a:defRPr/>
                      </a:pPr>
                      <a:r>
                        <a:rPr lang="en-US" sz="2846">
                          <a:solidFill>
                            <a:srgbClr val="2A2E3A"/>
                          </a:solidFill>
                          <a:latin typeface="TT Interphases Bold"/>
                        </a:rPr>
                        <a:t>S.K.H.I.M.Herath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85"/>
                        </a:lnSpc>
                        <a:defRPr/>
                      </a:pPr>
                      <a:r>
                        <a:rPr lang="en-US" sz="2846">
                          <a:solidFill>
                            <a:srgbClr val="2A2E3A"/>
                          </a:solidFill>
                          <a:latin typeface="TT Interphases Bold"/>
                        </a:rPr>
                        <a:t>22688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19236">
                <a:tc>
                  <a:txBody>
                    <a:bodyPr/>
                    <a:lstStyle/>
                    <a:p>
                      <a:pPr algn="ctr">
                        <a:lnSpc>
                          <a:spcPts val="3985"/>
                        </a:lnSpc>
                        <a:defRPr/>
                      </a:pPr>
                      <a:r>
                        <a:rPr lang="en-US" sz="2846">
                          <a:solidFill>
                            <a:srgbClr val="2A2E3A"/>
                          </a:solidFill>
                          <a:latin typeface="TT Interphases Bold"/>
                        </a:rPr>
                        <a:t>K.H.M.S.Dilshani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85"/>
                        </a:lnSpc>
                        <a:defRPr/>
                      </a:pPr>
                      <a:r>
                        <a:rPr lang="en-US" sz="2846">
                          <a:solidFill>
                            <a:srgbClr val="2A2E3A"/>
                          </a:solidFill>
                          <a:latin typeface="TT Interphases Bold"/>
                        </a:rPr>
                        <a:t>22746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19236">
                <a:tc>
                  <a:txBody>
                    <a:bodyPr/>
                    <a:lstStyle/>
                    <a:p>
                      <a:pPr algn="ctr">
                        <a:lnSpc>
                          <a:spcPts val="3985"/>
                        </a:lnSpc>
                        <a:defRPr/>
                      </a:pPr>
                      <a:r>
                        <a:rPr lang="en-US" sz="2846">
                          <a:solidFill>
                            <a:srgbClr val="2A2E3A"/>
                          </a:solidFill>
                          <a:latin typeface="TT Interphases Bold"/>
                        </a:rPr>
                        <a:t>L.T.D.S.Sandupama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985"/>
                        </a:lnSpc>
                        <a:defRPr/>
                      </a:pPr>
                      <a:r>
                        <a:rPr lang="en-US" sz="2846">
                          <a:solidFill>
                            <a:srgbClr val="2A2E3A"/>
                          </a:solidFill>
                          <a:latin typeface="TT Interphases Bold"/>
                        </a:rPr>
                        <a:t>23892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885C4"/>
        </a:solidFill>
        <a:effectLst/>
      </p:bgPr>
    </p:bg>
    <p:spTree>
      <p:nvGrpSpPr>
        <p:cNvPr id="1" name=""/>
        <p:cNvGrpSpPr/>
        <p:nvPr/>
      </p:nvGrpSpPr>
      <p:grpSpPr>
        <a:xfrm>
          <a:off x="0" y="0"/>
          <a:ext cx="0" cy="0"/>
          <a:chOff x="0" y="0"/>
          <a:chExt cx="0" cy="0"/>
        </a:xfrm>
      </p:grpSpPr>
      <p:sp>
        <p:nvSpPr>
          <p:cNvPr id="2" name="TextBox 2"/>
          <p:cNvSpPr txBox="1"/>
          <p:nvPr/>
        </p:nvSpPr>
        <p:spPr>
          <a:xfrm>
            <a:off x="5746016" y="4016863"/>
            <a:ext cx="6795968" cy="1569099"/>
          </a:xfrm>
          <a:prstGeom prst="rect">
            <a:avLst/>
          </a:prstGeom>
        </p:spPr>
        <p:txBody>
          <a:bodyPr lIns="0" tIns="0" rIns="0" bIns="0" rtlCol="0" anchor="t">
            <a:spAutoFit/>
          </a:bodyPr>
          <a:lstStyle/>
          <a:p>
            <a:pPr algn="ctr">
              <a:lnSpc>
                <a:spcPts val="12739"/>
              </a:lnSpc>
              <a:spcBef>
                <a:spcPct val="0"/>
              </a:spcBef>
            </a:pPr>
            <a:r>
              <a:rPr lang="en-US" sz="9099">
                <a:solidFill>
                  <a:srgbClr val="FFFFFF"/>
                </a:solidFill>
                <a:latin typeface="Helios"/>
              </a:rPr>
              <a:t>THANK YOU</a:t>
            </a:r>
          </a:p>
        </p:txBody>
      </p:sp>
      <p:sp>
        <p:nvSpPr>
          <p:cNvPr id="3" name="TextBox 3"/>
          <p:cNvSpPr txBox="1"/>
          <p:nvPr/>
        </p:nvSpPr>
        <p:spPr>
          <a:xfrm>
            <a:off x="1302401" y="7697854"/>
            <a:ext cx="3189922"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FFFFFF"/>
                </a:solidFill>
                <a:latin typeface="Canva Sans Bold"/>
              </a:rPr>
              <a:t>Q&amp;A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31288" y="797261"/>
            <a:ext cx="4124166" cy="430184"/>
          </a:xfrm>
          <a:prstGeom prst="rect">
            <a:avLst/>
          </a:prstGeom>
        </p:spPr>
        <p:txBody>
          <a:bodyPr lIns="0" tIns="0" rIns="0" bIns="0" rtlCol="0" anchor="t">
            <a:spAutoFit/>
          </a:bodyPr>
          <a:lstStyle/>
          <a:p>
            <a:pPr>
              <a:lnSpc>
                <a:spcPts val="3589"/>
              </a:lnSpc>
              <a:spcBef>
                <a:spcPct val="0"/>
              </a:spcBef>
            </a:pPr>
            <a:r>
              <a:rPr lang="en-US" sz="2563">
                <a:solidFill>
                  <a:srgbClr val="2A2E3A"/>
                </a:solidFill>
                <a:latin typeface="Helios Bold"/>
              </a:rPr>
              <a:t>VILLA HAPPY</a:t>
            </a:r>
            <a:r>
              <a:rPr lang="en-US" sz="2563">
                <a:solidFill>
                  <a:srgbClr val="2A2E3A"/>
                </a:solidFill>
                <a:latin typeface="Helios"/>
              </a:rPr>
              <a:t> </a:t>
            </a:r>
            <a:r>
              <a:rPr lang="en-US" sz="2563">
                <a:solidFill>
                  <a:srgbClr val="2A2E3A"/>
                </a:solidFill>
                <a:latin typeface="Helios Bold"/>
              </a:rPr>
              <a:t>HOURS</a:t>
            </a:r>
          </a:p>
        </p:txBody>
      </p:sp>
      <p:grpSp>
        <p:nvGrpSpPr>
          <p:cNvPr id="3" name="Group 3"/>
          <p:cNvGrpSpPr>
            <a:grpSpLocks noChangeAspect="1"/>
          </p:cNvGrpSpPr>
          <p:nvPr/>
        </p:nvGrpSpPr>
        <p:grpSpPr>
          <a:xfrm>
            <a:off x="8001000" y="0"/>
            <a:ext cx="10287000" cy="10287000"/>
            <a:chOff x="0" y="0"/>
            <a:chExt cx="6350000" cy="6350000"/>
          </a:xfrm>
        </p:grpSpPr>
        <p:sp>
          <p:nvSpPr>
            <p:cNvPr id="4" name="Freeform 4"/>
            <p:cNvSpPr/>
            <p:nvPr/>
          </p:nvSpPr>
          <p:spPr>
            <a:xfrm>
              <a:off x="-95377" y="-95377"/>
              <a:ext cx="6540754" cy="6540754"/>
            </a:xfrm>
            <a:custGeom>
              <a:avLst/>
              <a:gdLst/>
              <a:ahLst/>
              <a:cxnLst/>
              <a:rect l="l" t="t" r="r" b="b"/>
              <a:pathLst>
                <a:path w="6540754" h="6540754">
                  <a:moveTo>
                    <a:pt x="6540754" y="0"/>
                  </a:moveTo>
                  <a:lnTo>
                    <a:pt x="0" y="6540754"/>
                  </a:lnTo>
                  <a:lnTo>
                    <a:pt x="6540754" y="6540754"/>
                  </a:lnTo>
                  <a:close/>
                </a:path>
              </a:pathLst>
            </a:custGeom>
            <a:blipFill>
              <a:blip r:embed="rId2"/>
              <a:stretch>
                <a:fillRect t="-16666" b="-16666"/>
              </a:stretch>
            </a:blipFill>
          </p:spPr>
        </p:sp>
      </p:grpSp>
      <p:sp>
        <p:nvSpPr>
          <p:cNvPr id="5" name="TextBox 5"/>
          <p:cNvSpPr txBox="1"/>
          <p:nvPr/>
        </p:nvSpPr>
        <p:spPr>
          <a:xfrm>
            <a:off x="1028700" y="2417480"/>
            <a:ext cx="8890410" cy="1285875"/>
          </a:xfrm>
          <a:prstGeom prst="rect">
            <a:avLst/>
          </a:prstGeom>
        </p:spPr>
        <p:txBody>
          <a:bodyPr lIns="0" tIns="0" rIns="0" bIns="0" rtlCol="0" anchor="t">
            <a:spAutoFit/>
          </a:bodyPr>
          <a:lstStyle/>
          <a:p>
            <a:pPr>
              <a:lnSpc>
                <a:spcPts val="10199"/>
              </a:lnSpc>
            </a:pPr>
            <a:r>
              <a:rPr lang="en-US" sz="8499">
                <a:solidFill>
                  <a:srgbClr val="1885C4"/>
                </a:solidFill>
                <a:latin typeface="TT Hoves Bold"/>
              </a:rPr>
              <a:t>MISSION </a:t>
            </a:r>
          </a:p>
        </p:txBody>
      </p:sp>
      <p:grpSp>
        <p:nvGrpSpPr>
          <p:cNvPr id="6" name="Group 6"/>
          <p:cNvGrpSpPr/>
          <p:nvPr/>
        </p:nvGrpSpPr>
        <p:grpSpPr>
          <a:xfrm rot="-10800000">
            <a:off x="14447117" y="0"/>
            <a:ext cx="7681766" cy="3540443"/>
            <a:chOff x="0" y="0"/>
            <a:chExt cx="406400" cy="187305"/>
          </a:xfrm>
        </p:grpSpPr>
        <p:sp>
          <p:nvSpPr>
            <p:cNvPr id="7" name="Freeform 7"/>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1885C4">
                <a:alpha val="80000"/>
              </a:srgbClr>
            </a:solidFill>
          </p:spPr>
        </p:sp>
        <p:sp>
          <p:nvSpPr>
            <p:cNvPr id="8" name="TextBox 8"/>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pic>
        <p:nvPicPr>
          <p:cNvPr id="9" name="Picture 9"/>
          <p:cNvPicPr>
            <a:picLocks noChangeAspect="1"/>
          </p:cNvPicPr>
          <p:nvPr/>
        </p:nvPicPr>
        <p:blipFill>
          <a:blip r:embed="rId3"/>
          <a:srcRect b="5628"/>
          <a:stretch>
            <a:fillRect/>
          </a:stretch>
        </p:blipFill>
        <p:spPr>
          <a:xfrm>
            <a:off x="813481" y="725303"/>
            <a:ext cx="543766" cy="502141"/>
          </a:xfrm>
          <a:prstGeom prst="rect">
            <a:avLst/>
          </a:prstGeom>
        </p:spPr>
      </p:pic>
      <p:sp>
        <p:nvSpPr>
          <p:cNvPr id="10" name="TextBox 10"/>
          <p:cNvSpPr txBox="1"/>
          <p:nvPr/>
        </p:nvSpPr>
        <p:spPr>
          <a:xfrm>
            <a:off x="357251" y="4083681"/>
            <a:ext cx="12021204" cy="2548790"/>
          </a:xfrm>
          <a:prstGeom prst="rect">
            <a:avLst/>
          </a:prstGeom>
        </p:spPr>
        <p:txBody>
          <a:bodyPr lIns="0" tIns="0" rIns="0" bIns="0" rtlCol="0" anchor="t">
            <a:spAutoFit/>
          </a:bodyPr>
          <a:lstStyle/>
          <a:p>
            <a:pPr>
              <a:lnSpc>
                <a:spcPts val="3819"/>
              </a:lnSpc>
            </a:pPr>
            <a:endParaRPr dirty="0"/>
          </a:p>
          <a:p>
            <a:pPr algn="ctr">
              <a:lnSpc>
                <a:spcPts val="3945"/>
              </a:lnSpc>
            </a:pPr>
            <a:r>
              <a:rPr lang="en-US" sz="2818" dirty="0">
                <a:solidFill>
                  <a:srgbClr val="100F0D"/>
                </a:solidFill>
                <a:latin typeface="Arimo Bold Italics"/>
              </a:rPr>
              <a:t>"Our mission is to exceed our customer's expectations by providing genuine hospitality,</a:t>
            </a:r>
          </a:p>
          <a:p>
            <a:pPr algn="ctr">
              <a:lnSpc>
                <a:spcPts val="4198"/>
              </a:lnSpc>
            </a:pPr>
            <a:r>
              <a:rPr lang="en-US" sz="2998" dirty="0">
                <a:solidFill>
                  <a:srgbClr val="100F0D"/>
                </a:solidFill>
                <a:latin typeface="Arimo Bold Italics"/>
              </a:rPr>
              <a:t> a valued experience, and a commitment to continuous improvement"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777921" y="2376440"/>
            <a:ext cx="7555842" cy="3482406"/>
            <a:chOff x="0" y="0"/>
            <a:chExt cx="406400" cy="187305"/>
          </a:xfrm>
        </p:grpSpPr>
        <p:sp>
          <p:nvSpPr>
            <p:cNvPr id="3" name="Freeform 3"/>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597F9F"/>
            </a:solidFill>
          </p:spPr>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graphicFrame>
        <p:nvGraphicFramePr>
          <p:cNvPr id="5" name="Table 5"/>
          <p:cNvGraphicFramePr>
            <a:graphicFrameLocks noGrp="1"/>
          </p:cNvGraphicFramePr>
          <p:nvPr/>
        </p:nvGraphicFramePr>
        <p:xfrm>
          <a:off x="2435549" y="4654184"/>
          <a:ext cx="7185721" cy="4524375"/>
        </p:xfrm>
        <a:graphic>
          <a:graphicData uri="http://schemas.openxmlformats.org/drawingml/2006/table">
            <a:tbl>
              <a:tblPr/>
              <a:tblGrid>
                <a:gridCol w="608807">
                  <a:extLst>
                    <a:ext uri="{9D8B030D-6E8A-4147-A177-3AD203B41FA5}">
                      <a16:colId xmlns:a16="http://schemas.microsoft.com/office/drawing/2014/main" val="20000"/>
                    </a:ext>
                  </a:extLst>
                </a:gridCol>
                <a:gridCol w="6576914">
                  <a:extLst>
                    <a:ext uri="{9D8B030D-6E8A-4147-A177-3AD203B41FA5}">
                      <a16:colId xmlns:a16="http://schemas.microsoft.com/office/drawing/2014/main" val="20001"/>
                    </a:ext>
                  </a:extLst>
                </a:gridCol>
              </a:tblGrid>
              <a:tr h="904875">
                <a:tc>
                  <a:txBody>
                    <a:bodyPr/>
                    <a:lstStyle/>
                    <a:p>
                      <a:pPr algn="ctr">
                        <a:lnSpc>
                          <a:spcPts val="3640"/>
                        </a:lnSpc>
                        <a:defRPr/>
                      </a:pPr>
                      <a:r>
                        <a:rPr lang="en-US" sz="2600">
                          <a:solidFill>
                            <a:srgbClr val="A20E20"/>
                          </a:solidFill>
                          <a:latin typeface="Helios Bold"/>
                        </a:rPr>
                        <a:t>3</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3639"/>
                        </a:lnSpc>
                        <a:defRPr/>
                      </a:pPr>
                      <a:r>
                        <a:rPr lang="en-US" sz="2599">
                          <a:solidFill>
                            <a:srgbClr val="2A2E3A"/>
                          </a:solidFill>
                          <a:latin typeface="Helios"/>
                        </a:rPr>
                        <a:t>Introduction &amp; Selected BP</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0"/>
                  </a:ext>
                </a:extLst>
              </a:tr>
              <a:tr h="904875">
                <a:tc>
                  <a:txBody>
                    <a:bodyPr/>
                    <a:lstStyle/>
                    <a:p>
                      <a:pPr algn="ctr">
                        <a:lnSpc>
                          <a:spcPts val="3640"/>
                        </a:lnSpc>
                        <a:defRPr/>
                      </a:pPr>
                      <a:r>
                        <a:rPr lang="en-US" sz="2600">
                          <a:solidFill>
                            <a:srgbClr val="A20E20"/>
                          </a:solidFill>
                          <a:latin typeface="Helios Bold"/>
                        </a:rPr>
                        <a:t>4</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3639"/>
                        </a:lnSpc>
                        <a:defRPr/>
                      </a:pPr>
                      <a:r>
                        <a:rPr lang="en-US" sz="2599">
                          <a:solidFill>
                            <a:srgbClr val="2A2E3A"/>
                          </a:solidFill>
                          <a:latin typeface="Helios"/>
                        </a:rPr>
                        <a:t>As Is Process Model</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1"/>
                  </a:ext>
                </a:extLst>
              </a:tr>
              <a:tr h="904875">
                <a:tc>
                  <a:txBody>
                    <a:bodyPr/>
                    <a:lstStyle/>
                    <a:p>
                      <a:pPr algn="ctr">
                        <a:lnSpc>
                          <a:spcPts val="3640"/>
                        </a:lnSpc>
                        <a:defRPr/>
                      </a:pPr>
                      <a:r>
                        <a:rPr lang="en-US" sz="2600">
                          <a:solidFill>
                            <a:srgbClr val="A20E20"/>
                          </a:solidFill>
                          <a:latin typeface="Helios Bold"/>
                        </a:rPr>
                        <a:t>5</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3639"/>
                        </a:lnSpc>
                        <a:defRPr/>
                      </a:pPr>
                      <a:r>
                        <a:rPr lang="en-US" sz="2599">
                          <a:solidFill>
                            <a:srgbClr val="2A2E3A"/>
                          </a:solidFill>
                          <a:latin typeface="Helios"/>
                        </a:rPr>
                        <a:t>Data gathered methods</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2"/>
                  </a:ext>
                </a:extLst>
              </a:tr>
              <a:tr h="904875">
                <a:tc>
                  <a:txBody>
                    <a:bodyPr/>
                    <a:lstStyle/>
                    <a:p>
                      <a:pPr algn="ctr">
                        <a:lnSpc>
                          <a:spcPts val="3640"/>
                        </a:lnSpc>
                        <a:defRPr/>
                      </a:pPr>
                      <a:r>
                        <a:rPr lang="en-US" sz="2600">
                          <a:solidFill>
                            <a:srgbClr val="A20E20"/>
                          </a:solidFill>
                          <a:latin typeface="Helios Bold"/>
                        </a:rPr>
                        <a:t>6</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3639"/>
                        </a:lnSpc>
                        <a:defRPr/>
                      </a:pPr>
                      <a:r>
                        <a:rPr lang="en-US" sz="2599">
                          <a:solidFill>
                            <a:srgbClr val="2A2E3A"/>
                          </a:solidFill>
                          <a:latin typeface="Helios"/>
                        </a:rPr>
                        <a:t>Identify Weakness</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3"/>
                  </a:ext>
                </a:extLst>
              </a:tr>
              <a:tr h="904875">
                <a:tc>
                  <a:txBody>
                    <a:bodyPr/>
                    <a:lstStyle/>
                    <a:p>
                      <a:pPr algn="ctr">
                        <a:lnSpc>
                          <a:spcPts val="3640"/>
                        </a:lnSpc>
                        <a:defRPr/>
                      </a:pPr>
                      <a:r>
                        <a:rPr lang="en-US" sz="2600">
                          <a:solidFill>
                            <a:srgbClr val="A20E20"/>
                          </a:solidFill>
                          <a:latin typeface="Helios Bold"/>
                        </a:rPr>
                        <a:t>7</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tc>
                  <a:txBody>
                    <a:bodyPr/>
                    <a:lstStyle/>
                    <a:p>
                      <a:pPr algn="l">
                        <a:lnSpc>
                          <a:spcPts val="3639"/>
                        </a:lnSpc>
                        <a:defRPr/>
                      </a:pPr>
                      <a:r>
                        <a:rPr lang="en-US" sz="2599">
                          <a:solidFill>
                            <a:srgbClr val="2A2E3A"/>
                          </a:solidFill>
                          <a:latin typeface="Helios"/>
                        </a:rPr>
                        <a:t>Qualitative Analysis (As Is Process)</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6" name="Table 6"/>
          <p:cNvGraphicFramePr>
            <a:graphicFrameLocks noGrp="1"/>
          </p:cNvGraphicFramePr>
          <p:nvPr/>
        </p:nvGraphicFramePr>
        <p:xfrm>
          <a:off x="9436810" y="4654184"/>
          <a:ext cx="7575433" cy="3624264"/>
        </p:xfrm>
        <a:graphic>
          <a:graphicData uri="http://schemas.openxmlformats.org/drawingml/2006/table">
            <a:tbl>
              <a:tblPr/>
              <a:tblGrid>
                <a:gridCol w="1210449">
                  <a:extLst>
                    <a:ext uri="{9D8B030D-6E8A-4147-A177-3AD203B41FA5}">
                      <a16:colId xmlns:a16="http://schemas.microsoft.com/office/drawing/2014/main" val="20000"/>
                    </a:ext>
                  </a:extLst>
                </a:gridCol>
                <a:gridCol w="6364984">
                  <a:extLst>
                    <a:ext uri="{9D8B030D-6E8A-4147-A177-3AD203B41FA5}">
                      <a16:colId xmlns:a16="http://schemas.microsoft.com/office/drawing/2014/main" val="20001"/>
                    </a:ext>
                  </a:extLst>
                </a:gridCol>
              </a:tblGrid>
              <a:tr h="906066">
                <a:tc>
                  <a:txBody>
                    <a:bodyPr/>
                    <a:lstStyle/>
                    <a:p>
                      <a:pPr algn="ctr">
                        <a:lnSpc>
                          <a:spcPts val="3640"/>
                        </a:lnSpc>
                        <a:defRPr/>
                      </a:pPr>
                      <a:r>
                        <a:rPr lang="en-US" sz="2600">
                          <a:solidFill>
                            <a:srgbClr val="A20E20"/>
                          </a:solidFill>
                          <a:latin typeface="Helios Bold"/>
                        </a:rPr>
                        <a:t>8</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3639"/>
                        </a:lnSpc>
                        <a:defRPr/>
                      </a:pPr>
                      <a:r>
                        <a:rPr lang="en-US" sz="2599">
                          <a:solidFill>
                            <a:srgbClr val="2A2E3A"/>
                          </a:solidFill>
                          <a:latin typeface="Helios"/>
                        </a:rPr>
                        <a:t>Suggested Improvement</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0"/>
                  </a:ext>
                </a:extLst>
              </a:tr>
              <a:tr h="906066">
                <a:tc>
                  <a:txBody>
                    <a:bodyPr/>
                    <a:lstStyle/>
                    <a:p>
                      <a:pPr algn="ctr">
                        <a:lnSpc>
                          <a:spcPts val="3640"/>
                        </a:lnSpc>
                        <a:defRPr/>
                      </a:pPr>
                      <a:r>
                        <a:rPr lang="en-US" sz="2600">
                          <a:solidFill>
                            <a:srgbClr val="A20E20"/>
                          </a:solidFill>
                          <a:latin typeface="Helios Bold"/>
                        </a:rPr>
                        <a:t>9</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3639"/>
                        </a:lnSpc>
                        <a:defRPr/>
                      </a:pPr>
                      <a:r>
                        <a:rPr lang="en-US" sz="2599">
                          <a:solidFill>
                            <a:srgbClr val="2A2E3A"/>
                          </a:solidFill>
                          <a:latin typeface="Helios"/>
                        </a:rPr>
                        <a:t>To Be Process</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1"/>
                  </a:ext>
                </a:extLst>
              </a:tr>
              <a:tr h="906066">
                <a:tc>
                  <a:txBody>
                    <a:bodyPr/>
                    <a:lstStyle/>
                    <a:p>
                      <a:pPr algn="ctr">
                        <a:lnSpc>
                          <a:spcPts val="3640"/>
                        </a:lnSpc>
                        <a:defRPr/>
                      </a:pPr>
                      <a:r>
                        <a:rPr lang="en-US" sz="2600">
                          <a:solidFill>
                            <a:srgbClr val="A20E20"/>
                          </a:solidFill>
                          <a:latin typeface="Helios Bold"/>
                        </a:rPr>
                        <a:t>10</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3639"/>
                        </a:lnSpc>
                        <a:defRPr/>
                      </a:pPr>
                      <a:r>
                        <a:rPr lang="en-US" sz="2599">
                          <a:solidFill>
                            <a:srgbClr val="2A2E3A"/>
                          </a:solidFill>
                          <a:latin typeface="Helios"/>
                        </a:rPr>
                        <a:t>Qualitative Analysis (To be Process)</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2"/>
                  </a:ext>
                </a:extLst>
              </a:tr>
              <a:tr h="906066">
                <a:tc>
                  <a:txBody>
                    <a:bodyPr/>
                    <a:lstStyle/>
                    <a:p>
                      <a:pPr algn="ctr">
                        <a:lnSpc>
                          <a:spcPts val="3640"/>
                        </a:lnSpc>
                        <a:defRPr/>
                      </a:pPr>
                      <a:r>
                        <a:rPr lang="en-US" sz="2600">
                          <a:solidFill>
                            <a:srgbClr val="A20E20"/>
                          </a:solidFill>
                          <a:latin typeface="Helios Bold"/>
                        </a:rPr>
                        <a:t>11</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tc>
                  <a:txBody>
                    <a:bodyPr/>
                    <a:lstStyle/>
                    <a:p>
                      <a:pPr algn="l">
                        <a:lnSpc>
                          <a:spcPts val="3639"/>
                        </a:lnSpc>
                        <a:defRPr/>
                      </a:pPr>
                      <a:r>
                        <a:rPr lang="en-US" sz="2599">
                          <a:solidFill>
                            <a:srgbClr val="2A2E3A"/>
                          </a:solidFill>
                          <a:latin typeface="Helios"/>
                        </a:rPr>
                        <a:t>Process redesign &amp; Conclusion</a:t>
                      </a:r>
                      <a:endParaRPr lang="en-US" sz="1100"/>
                    </a:p>
                  </a:txBody>
                  <a:tcPr marL="211594" marR="211594" marT="211594" marB="211594"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E4E4E4"/>
                      </a:solidFill>
                      <a:prstDash val="solid"/>
                      <a:round/>
                      <a:headEnd type="none" w="med" len="med"/>
                      <a:tailEnd type="none" w="med" len="med"/>
                    </a:lnT>
                    <a:lnB w="9525" cap="flat" cmpd="sng" algn="ctr">
                      <a:solidFill>
                        <a:srgbClr val="E4E4E4"/>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7" name="Picture 7"/>
          <p:cNvPicPr>
            <a:picLocks noChangeAspect="1"/>
          </p:cNvPicPr>
          <p:nvPr/>
        </p:nvPicPr>
        <p:blipFill>
          <a:blip r:embed="rId2"/>
          <a:srcRect t="3642" b="3642"/>
          <a:stretch>
            <a:fillRect/>
          </a:stretch>
        </p:blipFill>
        <p:spPr>
          <a:xfrm>
            <a:off x="5408667" y="-1354372"/>
            <a:ext cx="12879333" cy="4699469"/>
          </a:xfrm>
          <a:prstGeom prst="rect">
            <a:avLst/>
          </a:prstGeom>
        </p:spPr>
      </p:pic>
      <p:grpSp>
        <p:nvGrpSpPr>
          <p:cNvPr id="8" name="Group 8"/>
          <p:cNvGrpSpPr/>
          <p:nvPr/>
        </p:nvGrpSpPr>
        <p:grpSpPr>
          <a:xfrm rot="-10800000">
            <a:off x="-4109936" y="0"/>
            <a:ext cx="13253936" cy="3370693"/>
            <a:chOff x="0" y="0"/>
            <a:chExt cx="736505" cy="187305"/>
          </a:xfrm>
        </p:grpSpPr>
        <p:sp>
          <p:nvSpPr>
            <p:cNvPr id="9" name="Freeform 9"/>
            <p:cNvSpPr/>
            <p:nvPr/>
          </p:nvSpPr>
          <p:spPr>
            <a:xfrm>
              <a:off x="0" y="0"/>
              <a:ext cx="736505" cy="187305"/>
            </a:xfrm>
            <a:custGeom>
              <a:avLst/>
              <a:gdLst/>
              <a:ahLst/>
              <a:cxnLst/>
              <a:rect l="l" t="t" r="r" b="b"/>
              <a:pathLst>
                <a:path w="736505" h="187305">
                  <a:moveTo>
                    <a:pt x="203200" y="0"/>
                  </a:moveTo>
                  <a:lnTo>
                    <a:pt x="533305" y="0"/>
                  </a:lnTo>
                  <a:lnTo>
                    <a:pt x="736505" y="187305"/>
                  </a:lnTo>
                  <a:lnTo>
                    <a:pt x="0" y="187305"/>
                  </a:lnTo>
                  <a:lnTo>
                    <a:pt x="203200" y="0"/>
                  </a:lnTo>
                  <a:close/>
                </a:path>
              </a:pathLst>
            </a:custGeom>
            <a:solidFill>
              <a:srgbClr val="1885C4"/>
            </a:solidFill>
          </p:spPr>
        </p:sp>
        <p:sp>
          <p:nvSpPr>
            <p:cNvPr id="10" name="TextBox 10"/>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11" name="TextBox 11"/>
          <p:cNvSpPr txBox="1"/>
          <p:nvPr/>
        </p:nvSpPr>
        <p:spPr>
          <a:xfrm>
            <a:off x="1028700" y="995362"/>
            <a:ext cx="4669373" cy="1285875"/>
          </a:xfrm>
          <a:prstGeom prst="rect">
            <a:avLst/>
          </a:prstGeom>
        </p:spPr>
        <p:txBody>
          <a:bodyPr lIns="0" tIns="0" rIns="0" bIns="0" rtlCol="0" anchor="t">
            <a:spAutoFit/>
          </a:bodyPr>
          <a:lstStyle/>
          <a:p>
            <a:pPr algn="ctr">
              <a:lnSpc>
                <a:spcPts val="10199"/>
              </a:lnSpc>
            </a:pPr>
            <a:r>
              <a:rPr lang="en-US" sz="8499">
                <a:solidFill>
                  <a:srgbClr val="FFFFFF"/>
                </a:solidFill>
                <a:latin typeface="TT Hoves Bold"/>
              </a:rPr>
              <a:t>Agenda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138164" y="3384870"/>
            <a:ext cx="551923" cy="310858"/>
            <a:chOff x="0" y="0"/>
            <a:chExt cx="812800" cy="457791"/>
          </a:xfrm>
        </p:grpSpPr>
        <p:sp>
          <p:nvSpPr>
            <p:cNvPr id="3" name="Freeform 3"/>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2E468D"/>
            </a:solidFill>
          </p:spPr>
        </p:sp>
        <p:sp>
          <p:nvSpPr>
            <p:cNvPr id="4" name="TextBox 4"/>
            <p:cNvSpPr txBox="1"/>
            <p:nvPr/>
          </p:nvSpPr>
          <p:spPr>
            <a:xfrm>
              <a:off x="127000" y="41275"/>
              <a:ext cx="558800" cy="339725"/>
            </a:xfrm>
            <a:prstGeom prst="rect">
              <a:avLst/>
            </a:prstGeom>
          </p:spPr>
          <p:txBody>
            <a:bodyPr lIns="50800" tIns="50800" rIns="50800" bIns="50800" rtlCol="0" anchor="ctr"/>
            <a:lstStyle/>
            <a:p>
              <a:pPr algn="ctr">
                <a:lnSpc>
                  <a:spcPts val="139"/>
                </a:lnSpc>
              </a:pPr>
              <a:endParaRPr/>
            </a:p>
          </p:txBody>
        </p:sp>
      </p:grpSp>
      <p:grpSp>
        <p:nvGrpSpPr>
          <p:cNvPr id="5" name="Group 5"/>
          <p:cNvGrpSpPr/>
          <p:nvPr/>
        </p:nvGrpSpPr>
        <p:grpSpPr>
          <a:xfrm rot="-5400000">
            <a:off x="8138164" y="7017352"/>
            <a:ext cx="551923" cy="310858"/>
            <a:chOff x="0" y="0"/>
            <a:chExt cx="812800" cy="457791"/>
          </a:xfrm>
        </p:grpSpPr>
        <p:sp>
          <p:nvSpPr>
            <p:cNvPr id="6" name="Freeform 6"/>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2E468D"/>
            </a:solidFill>
          </p:spPr>
        </p:sp>
        <p:sp>
          <p:nvSpPr>
            <p:cNvPr id="7" name="TextBox 7"/>
            <p:cNvSpPr txBox="1"/>
            <p:nvPr/>
          </p:nvSpPr>
          <p:spPr>
            <a:xfrm>
              <a:off x="127000" y="41275"/>
              <a:ext cx="558800" cy="339725"/>
            </a:xfrm>
            <a:prstGeom prst="rect">
              <a:avLst/>
            </a:prstGeom>
          </p:spPr>
          <p:txBody>
            <a:bodyPr lIns="50800" tIns="50800" rIns="50800" bIns="50800" rtlCol="0" anchor="ctr"/>
            <a:lstStyle/>
            <a:p>
              <a:pPr algn="ctr">
                <a:lnSpc>
                  <a:spcPts val="139"/>
                </a:lnSpc>
              </a:pPr>
              <a:endParaRPr/>
            </a:p>
          </p:txBody>
        </p:sp>
      </p:grpSp>
      <p:pic>
        <p:nvPicPr>
          <p:cNvPr id="13" name="Picture 13"/>
          <p:cNvPicPr>
            <a:picLocks noChangeAspect="1"/>
          </p:cNvPicPr>
          <p:nvPr/>
        </p:nvPicPr>
        <p:blipFill>
          <a:blip r:embed="rId2"/>
          <a:srcRect l="19566" r="19566" b="604"/>
          <a:stretch>
            <a:fillRect/>
          </a:stretch>
        </p:blipFill>
        <p:spPr>
          <a:xfrm>
            <a:off x="-1109458" y="0"/>
            <a:ext cx="8399424" cy="10287000"/>
          </a:xfrm>
          <a:prstGeom prst="rect">
            <a:avLst/>
          </a:prstGeom>
        </p:spPr>
      </p:pic>
      <p:sp>
        <p:nvSpPr>
          <p:cNvPr id="14" name="TextBox 14"/>
          <p:cNvSpPr txBox="1"/>
          <p:nvPr/>
        </p:nvSpPr>
        <p:spPr>
          <a:xfrm>
            <a:off x="8258697" y="183058"/>
            <a:ext cx="9588082" cy="2571750"/>
          </a:xfrm>
          <a:prstGeom prst="rect">
            <a:avLst/>
          </a:prstGeom>
        </p:spPr>
        <p:txBody>
          <a:bodyPr lIns="0" tIns="0" rIns="0" bIns="0" rtlCol="0" anchor="t">
            <a:spAutoFit/>
          </a:bodyPr>
          <a:lstStyle/>
          <a:p>
            <a:pPr>
              <a:lnSpc>
                <a:spcPts val="10199"/>
              </a:lnSpc>
            </a:pPr>
            <a:r>
              <a:rPr lang="en-US" sz="8499">
                <a:solidFill>
                  <a:srgbClr val="1885C4"/>
                </a:solidFill>
                <a:latin typeface="TT Hoves Bold"/>
              </a:rPr>
              <a:t>Introduction &amp; selected BP</a:t>
            </a:r>
          </a:p>
        </p:txBody>
      </p:sp>
      <p:sp>
        <p:nvSpPr>
          <p:cNvPr id="15" name="TextBox 15"/>
          <p:cNvSpPr txBox="1"/>
          <p:nvPr/>
        </p:nvSpPr>
        <p:spPr>
          <a:xfrm>
            <a:off x="8841372" y="2890134"/>
            <a:ext cx="7442949" cy="7459458"/>
          </a:xfrm>
          <a:prstGeom prst="rect">
            <a:avLst/>
          </a:prstGeom>
        </p:spPr>
        <p:txBody>
          <a:bodyPr lIns="0" tIns="0" rIns="0" bIns="0" rtlCol="0" anchor="t">
            <a:spAutoFit/>
          </a:bodyPr>
          <a:lstStyle/>
          <a:p>
            <a:pPr>
              <a:lnSpc>
                <a:spcPts val="3598"/>
              </a:lnSpc>
            </a:pPr>
            <a:endParaRPr dirty="0"/>
          </a:p>
          <a:p>
            <a:pPr>
              <a:lnSpc>
                <a:spcPts val="3598"/>
              </a:lnSpc>
            </a:pPr>
            <a:r>
              <a:rPr lang="en-US" sz="2570" dirty="0">
                <a:solidFill>
                  <a:srgbClr val="100F0D"/>
                </a:solidFill>
                <a:latin typeface="Arimo Bold"/>
              </a:rPr>
              <a:t>About organization</a:t>
            </a:r>
          </a:p>
          <a:p>
            <a:pPr marL="554979" lvl="1" indent="-277489">
              <a:lnSpc>
                <a:spcPts val="3598"/>
              </a:lnSpc>
              <a:buFont typeface="Arial"/>
              <a:buChar char="•"/>
            </a:pPr>
            <a:r>
              <a:rPr lang="en-US" sz="2570" dirty="0">
                <a:solidFill>
                  <a:srgbClr val="100F0D"/>
                </a:solidFill>
                <a:latin typeface="Arimo Bold"/>
              </a:rPr>
              <a:t>Villa happy hours is a mid-level hotel and restaurant located in the Anuradhapura area.</a:t>
            </a:r>
          </a:p>
          <a:p>
            <a:pPr marL="554979" lvl="1" indent="-277489">
              <a:lnSpc>
                <a:spcPts val="3598"/>
              </a:lnSpc>
              <a:buFont typeface="Arial"/>
              <a:buChar char="•"/>
            </a:pPr>
            <a:r>
              <a:rPr lang="en-US" sz="2570" dirty="0">
                <a:solidFill>
                  <a:srgbClr val="100F0D"/>
                </a:solidFill>
                <a:latin typeface="Arimo Bold"/>
              </a:rPr>
              <a:t>They currently facilitate as a hotel and restaurant by providing room facility, Cafeteria, and food service</a:t>
            </a:r>
          </a:p>
          <a:p>
            <a:pPr>
              <a:lnSpc>
                <a:spcPts val="3598"/>
              </a:lnSpc>
            </a:pPr>
            <a:r>
              <a:rPr lang="en-US" sz="2570" dirty="0">
                <a:solidFill>
                  <a:srgbClr val="100F0D"/>
                </a:solidFill>
                <a:latin typeface="Arimo"/>
              </a:rPr>
              <a:t> </a:t>
            </a:r>
          </a:p>
          <a:p>
            <a:pPr>
              <a:lnSpc>
                <a:spcPts val="3598"/>
              </a:lnSpc>
            </a:pPr>
            <a:r>
              <a:rPr lang="en-US" sz="2570" dirty="0">
                <a:solidFill>
                  <a:srgbClr val="100F0D"/>
                </a:solidFill>
                <a:latin typeface="Arimo Bold"/>
              </a:rPr>
              <a:t>Why we selected the Room Reservation  process:</a:t>
            </a:r>
          </a:p>
          <a:p>
            <a:pPr>
              <a:lnSpc>
                <a:spcPts val="3038"/>
              </a:lnSpc>
            </a:pPr>
            <a:r>
              <a:rPr lang="en-US" sz="2170" dirty="0">
                <a:solidFill>
                  <a:srgbClr val="100F0D"/>
                </a:solidFill>
                <a:latin typeface="Arimo"/>
              </a:rPr>
              <a:t>    </a:t>
            </a:r>
            <a:r>
              <a:rPr lang="en-US" sz="2170" dirty="0">
                <a:solidFill>
                  <a:srgbClr val="100F0D"/>
                </a:solidFill>
                <a:latin typeface="Arimo Bold"/>
              </a:rPr>
              <a:t>Importance</a:t>
            </a:r>
          </a:p>
          <a:p>
            <a:pPr>
              <a:lnSpc>
                <a:spcPts val="3038"/>
              </a:lnSpc>
            </a:pPr>
            <a:r>
              <a:rPr lang="en-US" sz="2170" dirty="0">
                <a:solidFill>
                  <a:srgbClr val="100F0D"/>
                </a:solidFill>
                <a:latin typeface="Arimo Bold"/>
              </a:rPr>
              <a:t>    Dysfunction</a:t>
            </a:r>
          </a:p>
          <a:p>
            <a:pPr>
              <a:lnSpc>
                <a:spcPts val="3038"/>
              </a:lnSpc>
            </a:pPr>
            <a:r>
              <a:rPr lang="en-US" sz="2170" dirty="0">
                <a:solidFill>
                  <a:srgbClr val="100F0D"/>
                </a:solidFill>
                <a:latin typeface="Arimo Bold"/>
              </a:rPr>
              <a:t>    Feasibility</a:t>
            </a:r>
            <a:r>
              <a:rPr lang="en-US" sz="2170" dirty="0">
                <a:solidFill>
                  <a:srgbClr val="100F0D"/>
                </a:solidFill>
                <a:latin typeface="Arimo"/>
              </a:rPr>
              <a:t> </a:t>
            </a:r>
          </a:p>
          <a:p>
            <a:pPr>
              <a:lnSpc>
                <a:spcPts val="3598"/>
              </a:lnSpc>
            </a:pPr>
            <a:endParaRPr lang="en-US" sz="2170" dirty="0">
              <a:solidFill>
                <a:srgbClr val="100F0D"/>
              </a:solidFill>
              <a:latin typeface="Arimo"/>
            </a:endParaRPr>
          </a:p>
          <a:p>
            <a:pPr>
              <a:lnSpc>
                <a:spcPts val="4008"/>
              </a:lnSpc>
            </a:pPr>
            <a:r>
              <a:rPr lang="en-US" sz="2862" dirty="0">
                <a:solidFill>
                  <a:srgbClr val="100F0D"/>
                </a:solidFill>
                <a:latin typeface="Arimo"/>
              </a:rPr>
              <a:t> </a:t>
            </a:r>
          </a:p>
          <a:p>
            <a:pPr>
              <a:lnSpc>
                <a:spcPts val="3598"/>
              </a:lnSpc>
            </a:pPr>
            <a:endParaRPr lang="en-US" sz="2862" dirty="0">
              <a:solidFill>
                <a:srgbClr val="100F0D"/>
              </a:solidFill>
              <a:latin typeface="Arim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4594198" y="-1321890"/>
            <a:ext cx="21853498" cy="4941387"/>
            <a:chOff x="0" y="0"/>
            <a:chExt cx="1012092" cy="228849"/>
          </a:xfrm>
        </p:grpSpPr>
        <p:sp>
          <p:nvSpPr>
            <p:cNvPr id="3" name="Freeform 3"/>
            <p:cNvSpPr/>
            <p:nvPr/>
          </p:nvSpPr>
          <p:spPr>
            <a:xfrm>
              <a:off x="0" y="0"/>
              <a:ext cx="1012092" cy="228849"/>
            </a:xfrm>
            <a:custGeom>
              <a:avLst/>
              <a:gdLst/>
              <a:ahLst/>
              <a:cxnLst/>
              <a:rect l="l" t="t" r="r" b="b"/>
              <a:pathLst>
                <a:path w="1012092" h="228849">
                  <a:moveTo>
                    <a:pt x="203200" y="0"/>
                  </a:moveTo>
                  <a:lnTo>
                    <a:pt x="808892" y="0"/>
                  </a:lnTo>
                  <a:lnTo>
                    <a:pt x="1012092" y="228849"/>
                  </a:lnTo>
                  <a:lnTo>
                    <a:pt x="0" y="228849"/>
                  </a:lnTo>
                  <a:lnTo>
                    <a:pt x="203200" y="0"/>
                  </a:lnTo>
                  <a:close/>
                </a:path>
              </a:pathLst>
            </a:custGeom>
            <a:solidFill>
              <a:srgbClr val="1885C4"/>
            </a:solidFill>
          </p:spPr>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734784" y="1148803"/>
            <a:ext cx="13972162" cy="1285875"/>
          </a:xfrm>
          <a:prstGeom prst="rect">
            <a:avLst/>
          </a:prstGeom>
        </p:spPr>
        <p:txBody>
          <a:bodyPr lIns="0" tIns="0" rIns="0" bIns="0" rtlCol="0" anchor="t">
            <a:spAutoFit/>
          </a:bodyPr>
          <a:lstStyle/>
          <a:p>
            <a:pPr>
              <a:lnSpc>
                <a:spcPts val="10199"/>
              </a:lnSpc>
            </a:pPr>
            <a:r>
              <a:rPr lang="en-US" sz="8499" dirty="0">
                <a:solidFill>
                  <a:srgbClr val="FFFFFF"/>
                </a:solidFill>
                <a:latin typeface="TT Hoves Bold"/>
              </a:rPr>
              <a:t>Data</a:t>
            </a:r>
            <a:r>
              <a:rPr lang="en-US" sz="8499" dirty="0">
                <a:solidFill>
                  <a:srgbClr val="FFFFFF"/>
                </a:solidFill>
                <a:latin typeface="TT Hoves"/>
              </a:rPr>
              <a:t> </a:t>
            </a:r>
            <a:r>
              <a:rPr lang="en-US" sz="8499" dirty="0">
                <a:solidFill>
                  <a:srgbClr val="FFFFFF"/>
                </a:solidFill>
                <a:latin typeface="TT Hoves Bold"/>
              </a:rPr>
              <a:t>gathered</a:t>
            </a:r>
            <a:r>
              <a:rPr lang="en-US" sz="8499" dirty="0">
                <a:solidFill>
                  <a:srgbClr val="FFFFFF"/>
                </a:solidFill>
                <a:latin typeface="TT Hoves"/>
              </a:rPr>
              <a:t> </a:t>
            </a:r>
            <a:r>
              <a:rPr lang="en-US" sz="8499" dirty="0">
                <a:solidFill>
                  <a:srgbClr val="FFFFFF"/>
                </a:solidFill>
                <a:latin typeface="TT Hoves Bold"/>
              </a:rPr>
              <a:t>methods</a:t>
            </a:r>
          </a:p>
        </p:txBody>
      </p:sp>
      <p:grpSp>
        <p:nvGrpSpPr>
          <p:cNvPr id="8" name="Group 8"/>
          <p:cNvGrpSpPr/>
          <p:nvPr/>
        </p:nvGrpSpPr>
        <p:grpSpPr>
          <a:xfrm>
            <a:off x="1028700" y="4209793"/>
            <a:ext cx="3295436" cy="3303097"/>
            <a:chOff x="0" y="-293625"/>
            <a:chExt cx="867934" cy="869950"/>
          </a:xfrm>
        </p:grpSpPr>
        <p:sp>
          <p:nvSpPr>
            <p:cNvPr id="9" name="Freeform 9"/>
            <p:cNvSpPr/>
            <p:nvPr/>
          </p:nvSpPr>
          <p:spPr>
            <a:xfrm>
              <a:off x="0" y="0"/>
              <a:ext cx="867934" cy="304649"/>
            </a:xfrm>
            <a:custGeom>
              <a:avLst/>
              <a:gdLst/>
              <a:ahLst/>
              <a:cxnLst/>
              <a:rect l="l" t="t" r="r" b="b"/>
              <a:pathLst>
                <a:path w="867934" h="304649">
                  <a:moveTo>
                    <a:pt x="0" y="0"/>
                  </a:moveTo>
                  <a:lnTo>
                    <a:pt x="867934" y="0"/>
                  </a:lnTo>
                  <a:lnTo>
                    <a:pt x="867934" y="304649"/>
                  </a:lnTo>
                  <a:lnTo>
                    <a:pt x="0" y="304649"/>
                  </a:lnTo>
                  <a:close/>
                </a:path>
              </a:pathLst>
            </a:custGeom>
            <a:solidFill>
              <a:srgbClr val="E4E4E4"/>
            </a:solidFill>
            <a:ln w="9525">
              <a:solidFill>
                <a:srgbClr val="2A2E3A"/>
              </a:solidFill>
            </a:ln>
          </p:spPr>
        </p:sp>
        <p:sp>
          <p:nvSpPr>
            <p:cNvPr id="10" name="TextBox 10"/>
            <p:cNvSpPr txBox="1"/>
            <p:nvPr/>
          </p:nvSpPr>
          <p:spPr>
            <a:xfrm>
              <a:off x="0" y="-293625"/>
              <a:ext cx="812800" cy="869950"/>
            </a:xfrm>
            <a:prstGeom prst="rect">
              <a:avLst/>
            </a:prstGeom>
          </p:spPr>
          <p:txBody>
            <a:bodyPr lIns="50800" tIns="50800" rIns="50800" bIns="50800" rtlCol="0" anchor="ctr"/>
            <a:lstStyle/>
            <a:p>
              <a:pPr algn="ctr">
                <a:lnSpc>
                  <a:spcPts val="4199"/>
                </a:lnSpc>
              </a:pPr>
              <a:r>
                <a:rPr lang="en-US" sz="2999" dirty="0">
                  <a:solidFill>
                    <a:srgbClr val="2F2F2F"/>
                  </a:solidFill>
                  <a:latin typeface="Helios Bold"/>
                </a:rPr>
                <a:t>Document Analysis</a:t>
              </a:r>
            </a:p>
          </p:txBody>
        </p:sp>
      </p:grpSp>
      <p:grpSp>
        <p:nvGrpSpPr>
          <p:cNvPr id="11" name="Group 11"/>
          <p:cNvGrpSpPr/>
          <p:nvPr/>
        </p:nvGrpSpPr>
        <p:grpSpPr>
          <a:xfrm>
            <a:off x="5375097" y="4209799"/>
            <a:ext cx="3295436" cy="3303090"/>
            <a:chOff x="0" y="-293624"/>
            <a:chExt cx="867934" cy="869950"/>
          </a:xfrm>
        </p:grpSpPr>
        <p:sp>
          <p:nvSpPr>
            <p:cNvPr id="12" name="Freeform 12"/>
            <p:cNvSpPr/>
            <p:nvPr/>
          </p:nvSpPr>
          <p:spPr>
            <a:xfrm>
              <a:off x="0" y="0"/>
              <a:ext cx="867934" cy="282700"/>
            </a:xfrm>
            <a:custGeom>
              <a:avLst/>
              <a:gdLst/>
              <a:ahLst/>
              <a:cxnLst/>
              <a:rect l="l" t="t" r="r" b="b"/>
              <a:pathLst>
                <a:path w="867934" h="282700">
                  <a:moveTo>
                    <a:pt x="0" y="0"/>
                  </a:moveTo>
                  <a:lnTo>
                    <a:pt x="867934" y="0"/>
                  </a:lnTo>
                  <a:lnTo>
                    <a:pt x="867934" y="282700"/>
                  </a:lnTo>
                  <a:lnTo>
                    <a:pt x="0" y="282700"/>
                  </a:lnTo>
                  <a:close/>
                </a:path>
              </a:pathLst>
            </a:custGeom>
            <a:solidFill>
              <a:srgbClr val="E4E4E4"/>
            </a:solidFill>
            <a:ln w="9525">
              <a:solidFill>
                <a:srgbClr val="2A2E3A"/>
              </a:solidFill>
            </a:ln>
          </p:spPr>
        </p:sp>
        <p:sp>
          <p:nvSpPr>
            <p:cNvPr id="13" name="TextBox 13"/>
            <p:cNvSpPr txBox="1"/>
            <p:nvPr/>
          </p:nvSpPr>
          <p:spPr>
            <a:xfrm>
              <a:off x="13868" y="-293624"/>
              <a:ext cx="812800" cy="869950"/>
            </a:xfrm>
            <a:prstGeom prst="rect">
              <a:avLst/>
            </a:prstGeom>
          </p:spPr>
          <p:txBody>
            <a:bodyPr lIns="50800" tIns="50800" rIns="50800" bIns="50800" rtlCol="0" anchor="ctr"/>
            <a:lstStyle/>
            <a:p>
              <a:pPr algn="ctr">
                <a:lnSpc>
                  <a:spcPts val="4199"/>
                </a:lnSpc>
              </a:pPr>
              <a:r>
                <a:rPr lang="en-US" sz="2999" dirty="0">
                  <a:solidFill>
                    <a:srgbClr val="2F2F2F"/>
                  </a:solidFill>
                  <a:latin typeface="Helios Bold"/>
                </a:rPr>
                <a:t>Observations</a:t>
              </a:r>
            </a:p>
          </p:txBody>
        </p:sp>
      </p:grpSp>
      <p:grpSp>
        <p:nvGrpSpPr>
          <p:cNvPr id="14" name="Group 14"/>
          <p:cNvGrpSpPr/>
          <p:nvPr/>
        </p:nvGrpSpPr>
        <p:grpSpPr>
          <a:xfrm>
            <a:off x="9617467" y="4193290"/>
            <a:ext cx="3295436" cy="3303090"/>
            <a:chOff x="0" y="-297972"/>
            <a:chExt cx="867934" cy="869950"/>
          </a:xfrm>
        </p:grpSpPr>
        <p:sp>
          <p:nvSpPr>
            <p:cNvPr id="15" name="Freeform 15"/>
            <p:cNvSpPr/>
            <p:nvPr/>
          </p:nvSpPr>
          <p:spPr>
            <a:xfrm>
              <a:off x="0" y="0"/>
              <a:ext cx="867934" cy="282700"/>
            </a:xfrm>
            <a:custGeom>
              <a:avLst/>
              <a:gdLst/>
              <a:ahLst/>
              <a:cxnLst/>
              <a:rect l="l" t="t" r="r" b="b"/>
              <a:pathLst>
                <a:path w="867934" h="282700">
                  <a:moveTo>
                    <a:pt x="0" y="0"/>
                  </a:moveTo>
                  <a:lnTo>
                    <a:pt x="867934" y="0"/>
                  </a:lnTo>
                  <a:lnTo>
                    <a:pt x="867934" y="282700"/>
                  </a:lnTo>
                  <a:lnTo>
                    <a:pt x="0" y="282700"/>
                  </a:lnTo>
                  <a:close/>
                </a:path>
              </a:pathLst>
            </a:custGeom>
            <a:solidFill>
              <a:srgbClr val="E4E4E4"/>
            </a:solidFill>
            <a:ln w="9525">
              <a:solidFill>
                <a:srgbClr val="2A2E3A"/>
              </a:solidFill>
            </a:ln>
          </p:spPr>
        </p:sp>
        <p:sp>
          <p:nvSpPr>
            <p:cNvPr id="16" name="TextBox 16"/>
            <p:cNvSpPr txBox="1"/>
            <p:nvPr/>
          </p:nvSpPr>
          <p:spPr>
            <a:xfrm>
              <a:off x="5124" y="-297972"/>
              <a:ext cx="812800" cy="869950"/>
            </a:xfrm>
            <a:prstGeom prst="rect">
              <a:avLst/>
            </a:prstGeom>
          </p:spPr>
          <p:txBody>
            <a:bodyPr lIns="50800" tIns="50800" rIns="50800" bIns="50800" rtlCol="0" anchor="ctr"/>
            <a:lstStyle/>
            <a:p>
              <a:pPr algn="ctr">
                <a:lnSpc>
                  <a:spcPts val="4199"/>
                </a:lnSpc>
              </a:pPr>
              <a:r>
                <a:rPr lang="en-US" sz="2999" dirty="0">
                  <a:solidFill>
                    <a:srgbClr val="2F2F2F"/>
                  </a:solidFill>
                  <a:latin typeface="Helios Bold"/>
                </a:rPr>
                <a:t>Interview</a:t>
              </a:r>
            </a:p>
          </p:txBody>
        </p:sp>
      </p:grpSp>
      <p:grpSp>
        <p:nvGrpSpPr>
          <p:cNvPr id="17" name="Group 17"/>
          <p:cNvGrpSpPr/>
          <p:nvPr/>
        </p:nvGrpSpPr>
        <p:grpSpPr>
          <a:xfrm>
            <a:off x="13963864" y="4209799"/>
            <a:ext cx="3295436" cy="3303090"/>
            <a:chOff x="0" y="-293624"/>
            <a:chExt cx="867934" cy="869950"/>
          </a:xfrm>
        </p:grpSpPr>
        <p:sp>
          <p:nvSpPr>
            <p:cNvPr id="18" name="Freeform 18"/>
            <p:cNvSpPr/>
            <p:nvPr/>
          </p:nvSpPr>
          <p:spPr>
            <a:xfrm>
              <a:off x="0" y="0"/>
              <a:ext cx="867934" cy="282700"/>
            </a:xfrm>
            <a:custGeom>
              <a:avLst/>
              <a:gdLst/>
              <a:ahLst/>
              <a:cxnLst/>
              <a:rect l="l" t="t" r="r" b="b"/>
              <a:pathLst>
                <a:path w="867934" h="282700">
                  <a:moveTo>
                    <a:pt x="0" y="0"/>
                  </a:moveTo>
                  <a:lnTo>
                    <a:pt x="867934" y="0"/>
                  </a:lnTo>
                  <a:lnTo>
                    <a:pt x="867934" y="282700"/>
                  </a:lnTo>
                  <a:lnTo>
                    <a:pt x="0" y="282700"/>
                  </a:lnTo>
                  <a:close/>
                </a:path>
              </a:pathLst>
            </a:custGeom>
            <a:solidFill>
              <a:srgbClr val="E4E4E4"/>
            </a:solidFill>
            <a:ln w="9525">
              <a:solidFill>
                <a:srgbClr val="2A2E3A"/>
              </a:solidFill>
            </a:ln>
          </p:spPr>
        </p:sp>
        <p:sp>
          <p:nvSpPr>
            <p:cNvPr id="19" name="TextBox 19"/>
            <p:cNvSpPr txBox="1"/>
            <p:nvPr/>
          </p:nvSpPr>
          <p:spPr>
            <a:xfrm>
              <a:off x="14286" y="-293624"/>
              <a:ext cx="812800" cy="869950"/>
            </a:xfrm>
            <a:prstGeom prst="rect">
              <a:avLst/>
            </a:prstGeom>
          </p:spPr>
          <p:txBody>
            <a:bodyPr lIns="50800" tIns="50800" rIns="50800" bIns="50800" rtlCol="0" anchor="ctr"/>
            <a:lstStyle/>
            <a:p>
              <a:pPr algn="ctr">
                <a:lnSpc>
                  <a:spcPts val="4199"/>
                </a:lnSpc>
              </a:pPr>
              <a:r>
                <a:rPr lang="en-US" sz="2999" dirty="0">
                  <a:solidFill>
                    <a:srgbClr val="100F0D"/>
                  </a:solidFill>
                  <a:latin typeface="Helios Bold"/>
                </a:rPr>
                <a:t>Questioner</a:t>
              </a:r>
            </a:p>
          </p:txBody>
        </p:sp>
      </p:grpSp>
      <p:sp>
        <p:nvSpPr>
          <p:cNvPr id="20" name="AutoShape 20"/>
          <p:cNvSpPr/>
          <p:nvPr/>
        </p:nvSpPr>
        <p:spPr>
          <a:xfrm flipV="1">
            <a:off x="4324136" y="5861340"/>
            <a:ext cx="1050961" cy="41670"/>
          </a:xfrm>
          <a:prstGeom prst="line">
            <a:avLst/>
          </a:prstGeom>
          <a:ln w="9525" cap="flat">
            <a:solidFill>
              <a:srgbClr val="2A2E3A"/>
            </a:solidFill>
            <a:prstDash val="solid"/>
            <a:headEnd type="none" w="sm" len="sm"/>
            <a:tailEnd type="none" w="sm" len="sm"/>
          </a:ln>
        </p:spPr>
      </p:sp>
      <p:sp>
        <p:nvSpPr>
          <p:cNvPr id="21" name="AutoShape 21"/>
          <p:cNvSpPr/>
          <p:nvPr/>
        </p:nvSpPr>
        <p:spPr>
          <a:xfrm>
            <a:off x="8670533" y="5861340"/>
            <a:ext cx="946934" cy="0"/>
          </a:xfrm>
          <a:prstGeom prst="line">
            <a:avLst/>
          </a:prstGeom>
          <a:ln w="9525" cap="flat">
            <a:solidFill>
              <a:srgbClr val="2A2E3A"/>
            </a:solidFill>
            <a:prstDash val="solid"/>
            <a:headEnd type="none" w="sm" len="sm"/>
            <a:tailEnd type="none" w="sm" len="sm"/>
          </a:ln>
        </p:spPr>
      </p:sp>
      <p:sp>
        <p:nvSpPr>
          <p:cNvPr id="22" name="AutoShape 22"/>
          <p:cNvSpPr/>
          <p:nvPr/>
        </p:nvSpPr>
        <p:spPr>
          <a:xfrm>
            <a:off x="12912903" y="5861340"/>
            <a:ext cx="1050961" cy="0"/>
          </a:xfrm>
          <a:prstGeom prst="line">
            <a:avLst/>
          </a:prstGeom>
          <a:ln w="9525" cap="flat">
            <a:solidFill>
              <a:srgbClr val="2A2E3A"/>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0015819" cy="1999055"/>
            <a:chOff x="0" y="0"/>
            <a:chExt cx="13354426" cy="2665406"/>
          </a:xfrm>
        </p:grpSpPr>
        <p:sp>
          <p:nvSpPr>
            <p:cNvPr id="3" name="TextBox 3"/>
            <p:cNvSpPr txBox="1"/>
            <p:nvPr/>
          </p:nvSpPr>
          <p:spPr>
            <a:xfrm>
              <a:off x="0" y="0"/>
              <a:ext cx="13354426" cy="1714500"/>
            </a:xfrm>
            <a:prstGeom prst="rect">
              <a:avLst/>
            </a:prstGeom>
          </p:spPr>
          <p:txBody>
            <a:bodyPr lIns="0" tIns="0" rIns="0" bIns="0" rtlCol="0" anchor="t">
              <a:spAutoFit/>
            </a:bodyPr>
            <a:lstStyle/>
            <a:p>
              <a:pPr>
                <a:lnSpc>
                  <a:spcPts val="10199"/>
                </a:lnSpc>
              </a:pPr>
              <a:r>
                <a:rPr lang="en-US" sz="8499">
                  <a:solidFill>
                    <a:srgbClr val="1885C4"/>
                  </a:solidFill>
                  <a:latin typeface="TT Hoves Bold"/>
                </a:rPr>
                <a:t>AS IS MODEL</a:t>
              </a:r>
            </a:p>
          </p:txBody>
        </p:sp>
        <p:sp>
          <p:nvSpPr>
            <p:cNvPr id="4" name="TextBox 4"/>
            <p:cNvSpPr txBox="1"/>
            <p:nvPr/>
          </p:nvSpPr>
          <p:spPr>
            <a:xfrm>
              <a:off x="0" y="1904252"/>
              <a:ext cx="13354426" cy="761154"/>
            </a:xfrm>
            <a:prstGeom prst="rect">
              <a:avLst/>
            </a:prstGeom>
          </p:spPr>
          <p:txBody>
            <a:bodyPr lIns="0" tIns="0" rIns="0" bIns="0" rtlCol="0" anchor="t">
              <a:spAutoFit/>
            </a:bodyPr>
            <a:lstStyle/>
            <a:p>
              <a:pPr algn="l">
                <a:lnSpc>
                  <a:spcPts val="4759"/>
                </a:lnSpc>
              </a:pPr>
              <a:endParaRPr/>
            </a:p>
          </p:txBody>
        </p:sp>
      </p:grpSp>
      <p:grpSp>
        <p:nvGrpSpPr>
          <p:cNvPr id="5" name="Group 5"/>
          <p:cNvGrpSpPr/>
          <p:nvPr/>
        </p:nvGrpSpPr>
        <p:grpSpPr>
          <a:xfrm>
            <a:off x="391882" y="2645220"/>
            <a:ext cx="7961511" cy="6931507"/>
            <a:chOff x="0" y="0"/>
            <a:chExt cx="2096859" cy="1825582"/>
          </a:xfrm>
        </p:grpSpPr>
        <p:sp>
          <p:nvSpPr>
            <p:cNvPr id="6" name="Freeform 6"/>
            <p:cNvSpPr/>
            <p:nvPr/>
          </p:nvSpPr>
          <p:spPr>
            <a:xfrm>
              <a:off x="0" y="0"/>
              <a:ext cx="2096859" cy="1825582"/>
            </a:xfrm>
            <a:custGeom>
              <a:avLst/>
              <a:gdLst/>
              <a:ahLst/>
              <a:cxnLst/>
              <a:rect l="l" t="t" r="r" b="b"/>
              <a:pathLst>
                <a:path w="2096859" h="1825582">
                  <a:moveTo>
                    <a:pt x="0" y="0"/>
                  </a:moveTo>
                  <a:lnTo>
                    <a:pt x="2096859" y="0"/>
                  </a:lnTo>
                  <a:lnTo>
                    <a:pt x="2096859" y="1825582"/>
                  </a:lnTo>
                  <a:lnTo>
                    <a:pt x="0" y="1825582"/>
                  </a:lnTo>
                  <a:close/>
                </a:path>
              </a:pathLst>
            </a:custGeom>
            <a:solidFill>
              <a:srgbClr val="E4E4E4"/>
            </a:solidFill>
            <a:ln w="9525">
              <a:solidFill>
                <a:srgbClr val="2A2E3A"/>
              </a:solidFill>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grpSp>
        <p:nvGrpSpPr>
          <p:cNvPr id="13" name="Group 13"/>
          <p:cNvGrpSpPr/>
          <p:nvPr/>
        </p:nvGrpSpPr>
        <p:grpSpPr>
          <a:xfrm rot="-10800000">
            <a:off x="14447117" y="-741521"/>
            <a:ext cx="7681766" cy="3540443"/>
            <a:chOff x="0" y="0"/>
            <a:chExt cx="406400" cy="187305"/>
          </a:xfrm>
        </p:grpSpPr>
        <p:sp>
          <p:nvSpPr>
            <p:cNvPr id="14" name="Freeform 14"/>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1885C4"/>
            </a:solidFill>
          </p:spPr>
        </p:sp>
        <p:sp>
          <p:nvSpPr>
            <p:cNvPr id="15" name="TextBox 15"/>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pic>
        <p:nvPicPr>
          <p:cNvPr id="16" name="Picture 16"/>
          <p:cNvPicPr>
            <a:picLocks noChangeAspect="1"/>
          </p:cNvPicPr>
          <p:nvPr/>
        </p:nvPicPr>
        <p:blipFill>
          <a:blip r:embed="rId2"/>
          <a:srcRect t="1805" b="3688"/>
          <a:stretch>
            <a:fillRect/>
          </a:stretch>
        </p:blipFill>
        <p:spPr>
          <a:xfrm>
            <a:off x="391882" y="2291800"/>
            <a:ext cx="8676428" cy="7283644"/>
          </a:xfrm>
          <a:prstGeom prst="rect">
            <a:avLst/>
          </a:prstGeom>
        </p:spPr>
      </p:pic>
      <p:sp>
        <p:nvSpPr>
          <p:cNvPr id="17" name="TextBox 17"/>
          <p:cNvSpPr txBox="1"/>
          <p:nvPr/>
        </p:nvSpPr>
        <p:spPr>
          <a:xfrm>
            <a:off x="9626088" y="2101300"/>
            <a:ext cx="7926102" cy="7065098"/>
          </a:xfrm>
          <a:prstGeom prst="rect">
            <a:avLst/>
          </a:prstGeom>
        </p:spPr>
        <p:txBody>
          <a:bodyPr lIns="0" tIns="0" rIns="0" bIns="0" rtlCol="0" anchor="t">
            <a:spAutoFit/>
          </a:bodyPr>
          <a:lstStyle/>
          <a:p>
            <a:pPr>
              <a:lnSpc>
                <a:spcPts val="5074"/>
              </a:lnSpc>
            </a:pPr>
            <a:r>
              <a:rPr lang="en-US" sz="2757">
                <a:solidFill>
                  <a:srgbClr val="100F0D"/>
                </a:solidFill>
                <a:latin typeface="Arimo Bold"/>
              </a:rPr>
              <a:t>Current situation of booking a room.</a:t>
            </a:r>
          </a:p>
          <a:p>
            <a:pPr marL="595418" lvl="1" indent="-297709">
              <a:lnSpc>
                <a:spcPts val="5074"/>
              </a:lnSpc>
              <a:buFont typeface="Arial"/>
              <a:buChar char="•"/>
            </a:pPr>
            <a:r>
              <a:rPr lang="en-US" sz="2757">
                <a:solidFill>
                  <a:srgbClr val="100F0D"/>
                </a:solidFill>
                <a:latin typeface="Arimo Bold"/>
              </a:rPr>
              <a:t> When Starts a given process instance?</a:t>
            </a:r>
          </a:p>
          <a:p>
            <a:pPr marL="595418" lvl="1" indent="-297709">
              <a:lnSpc>
                <a:spcPts val="5074"/>
              </a:lnSpc>
              <a:buFont typeface="Arial"/>
              <a:buChar char="•"/>
            </a:pPr>
            <a:r>
              <a:rPr lang="en-US" sz="2757">
                <a:solidFill>
                  <a:srgbClr val="100F0D"/>
                </a:solidFill>
                <a:latin typeface="Arimo Bold"/>
              </a:rPr>
              <a:t>When do we consider a process completed or Ended?</a:t>
            </a:r>
          </a:p>
          <a:p>
            <a:pPr marL="595418" lvl="1" indent="-297709">
              <a:lnSpc>
                <a:spcPts val="5074"/>
              </a:lnSpc>
              <a:buFont typeface="Arial"/>
              <a:buChar char="•"/>
            </a:pPr>
            <a:r>
              <a:rPr lang="en-US" sz="2757">
                <a:solidFill>
                  <a:srgbClr val="100F0D"/>
                </a:solidFill>
                <a:latin typeface="Arimo Bold"/>
              </a:rPr>
              <a:t>What are the key Objects in the process?</a:t>
            </a:r>
          </a:p>
          <a:p>
            <a:pPr marL="595418" lvl="1" indent="-297709">
              <a:lnSpc>
                <a:spcPts val="5074"/>
              </a:lnSpc>
              <a:buFont typeface="Arial"/>
              <a:buChar char="•"/>
            </a:pPr>
            <a:r>
              <a:rPr lang="en-US" sz="2757">
                <a:solidFill>
                  <a:srgbClr val="100F0D"/>
                </a:solidFill>
                <a:latin typeface="Arimo Bold"/>
              </a:rPr>
              <a:t>Whom are the Actors/participations performing?</a:t>
            </a:r>
          </a:p>
          <a:p>
            <a:pPr marL="595418" lvl="1" indent="-297709">
              <a:lnSpc>
                <a:spcPts val="5074"/>
              </a:lnSpc>
              <a:buFont typeface="Arial"/>
              <a:buChar char="•"/>
            </a:pPr>
            <a:r>
              <a:rPr lang="en-US" sz="2757">
                <a:solidFill>
                  <a:srgbClr val="100F0D"/>
                </a:solidFill>
                <a:latin typeface="Arimo Bold"/>
              </a:rPr>
              <a:t>Who is the Owner of this process? </a:t>
            </a:r>
          </a:p>
          <a:p>
            <a:pPr>
              <a:lnSpc>
                <a:spcPts val="5074"/>
              </a:lnSpc>
            </a:pPr>
            <a:endParaRPr lang="en-US" sz="2757">
              <a:solidFill>
                <a:srgbClr val="100F0D"/>
              </a:solidFill>
              <a:latin typeface="Arimo Bold"/>
            </a:endParaRPr>
          </a:p>
          <a:p>
            <a:pPr>
              <a:lnSpc>
                <a:spcPts val="5074"/>
              </a:lnSpc>
            </a:pPr>
            <a:endParaRPr lang="en-US" sz="2757">
              <a:solidFill>
                <a:srgbClr val="100F0D"/>
              </a:solidFill>
              <a:latin typeface="Arimo Bold"/>
            </a:endParaRPr>
          </a:p>
          <a:p>
            <a:pPr>
              <a:lnSpc>
                <a:spcPts val="5817"/>
              </a:lnSpc>
            </a:pPr>
            <a:endParaRPr lang="en-US" sz="2757">
              <a:solidFill>
                <a:srgbClr val="100F0D"/>
              </a:solidFill>
              <a:latin typeface="Arimo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24259" y="-2727870"/>
            <a:ext cx="21853498" cy="5455740"/>
            <a:chOff x="0" y="0"/>
            <a:chExt cx="1012092" cy="252670"/>
          </a:xfrm>
        </p:grpSpPr>
        <p:sp>
          <p:nvSpPr>
            <p:cNvPr id="3" name="Freeform 3"/>
            <p:cNvSpPr/>
            <p:nvPr/>
          </p:nvSpPr>
          <p:spPr>
            <a:xfrm>
              <a:off x="0" y="0"/>
              <a:ext cx="1012092" cy="252670"/>
            </a:xfrm>
            <a:custGeom>
              <a:avLst/>
              <a:gdLst/>
              <a:ahLst/>
              <a:cxnLst/>
              <a:rect l="l" t="t" r="r" b="b"/>
              <a:pathLst>
                <a:path w="1012092" h="252670">
                  <a:moveTo>
                    <a:pt x="203200" y="0"/>
                  </a:moveTo>
                  <a:lnTo>
                    <a:pt x="808892" y="0"/>
                  </a:lnTo>
                  <a:lnTo>
                    <a:pt x="1012092" y="252670"/>
                  </a:lnTo>
                  <a:lnTo>
                    <a:pt x="0" y="252670"/>
                  </a:lnTo>
                  <a:lnTo>
                    <a:pt x="203200" y="0"/>
                  </a:lnTo>
                  <a:close/>
                </a:path>
              </a:pathLst>
            </a:custGeom>
            <a:solidFill>
              <a:srgbClr val="75ABD8"/>
            </a:solidFill>
          </p:spPr>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10800000">
            <a:off x="-6258005" y="-88241"/>
            <a:ext cx="15118279" cy="3185392"/>
            <a:chOff x="0" y="0"/>
            <a:chExt cx="1216146" cy="256240"/>
          </a:xfrm>
        </p:grpSpPr>
        <p:sp>
          <p:nvSpPr>
            <p:cNvPr id="6" name="Freeform 6"/>
            <p:cNvSpPr/>
            <p:nvPr/>
          </p:nvSpPr>
          <p:spPr>
            <a:xfrm>
              <a:off x="0" y="0"/>
              <a:ext cx="1216146" cy="256240"/>
            </a:xfrm>
            <a:custGeom>
              <a:avLst/>
              <a:gdLst/>
              <a:ahLst/>
              <a:cxnLst/>
              <a:rect l="l" t="t" r="r" b="b"/>
              <a:pathLst>
                <a:path w="1216146" h="256240">
                  <a:moveTo>
                    <a:pt x="203200" y="0"/>
                  </a:moveTo>
                  <a:lnTo>
                    <a:pt x="1012946" y="0"/>
                  </a:lnTo>
                  <a:lnTo>
                    <a:pt x="1216146" y="256240"/>
                  </a:lnTo>
                  <a:lnTo>
                    <a:pt x="0" y="256240"/>
                  </a:lnTo>
                  <a:lnTo>
                    <a:pt x="203200" y="0"/>
                  </a:lnTo>
                  <a:close/>
                </a:path>
              </a:pathLst>
            </a:custGeom>
            <a:solidFill>
              <a:srgbClr val="597F9F"/>
            </a:solidFill>
          </p:spPr>
        </p:sp>
        <p:sp>
          <p:nvSpPr>
            <p:cNvPr id="7" name="TextBox 7"/>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grpSp>
        <p:nvGrpSpPr>
          <p:cNvPr id="8" name="Group 8"/>
          <p:cNvGrpSpPr/>
          <p:nvPr/>
        </p:nvGrpSpPr>
        <p:grpSpPr>
          <a:xfrm>
            <a:off x="1028700" y="3697226"/>
            <a:ext cx="5070039" cy="5071653"/>
            <a:chOff x="0" y="0"/>
            <a:chExt cx="1335319" cy="1335744"/>
          </a:xfrm>
        </p:grpSpPr>
        <p:sp>
          <p:nvSpPr>
            <p:cNvPr id="9" name="Freeform 9"/>
            <p:cNvSpPr/>
            <p:nvPr/>
          </p:nvSpPr>
          <p:spPr>
            <a:xfrm>
              <a:off x="0" y="0"/>
              <a:ext cx="1335319" cy="1335744"/>
            </a:xfrm>
            <a:custGeom>
              <a:avLst/>
              <a:gdLst/>
              <a:ahLst/>
              <a:cxnLst/>
              <a:rect l="l" t="t" r="r" b="b"/>
              <a:pathLst>
                <a:path w="1335319" h="1335744">
                  <a:moveTo>
                    <a:pt x="0" y="0"/>
                  </a:moveTo>
                  <a:lnTo>
                    <a:pt x="1335319" y="0"/>
                  </a:lnTo>
                  <a:lnTo>
                    <a:pt x="1335319" y="1335744"/>
                  </a:lnTo>
                  <a:lnTo>
                    <a:pt x="0" y="1335744"/>
                  </a:lnTo>
                  <a:close/>
                </a:path>
              </a:pathLst>
            </a:custGeom>
            <a:solidFill>
              <a:srgbClr val="E4E4E4"/>
            </a:solidFill>
            <a:ln w="9525">
              <a:solidFill>
                <a:srgbClr val="2A2E3A"/>
              </a:solidFill>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100"/>
                </a:lnSpc>
              </a:pPr>
              <a:endParaRPr/>
            </a:p>
            <a:p>
              <a:pPr algn="ctr">
                <a:lnSpc>
                  <a:spcPts val="2100"/>
                </a:lnSpc>
              </a:pPr>
              <a:endParaRPr/>
            </a:p>
          </p:txBody>
        </p:sp>
      </p:grpSp>
      <p:sp>
        <p:nvSpPr>
          <p:cNvPr id="11" name="TextBox 11"/>
          <p:cNvSpPr txBox="1"/>
          <p:nvPr/>
        </p:nvSpPr>
        <p:spPr>
          <a:xfrm>
            <a:off x="1057662" y="249489"/>
            <a:ext cx="10224775" cy="2352720"/>
          </a:xfrm>
          <a:prstGeom prst="rect">
            <a:avLst/>
          </a:prstGeom>
        </p:spPr>
        <p:txBody>
          <a:bodyPr lIns="0" tIns="0" rIns="0" bIns="0" rtlCol="0" anchor="t">
            <a:spAutoFit/>
          </a:bodyPr>
          <a:lstStyle/>
          <a:p>
            <a:pPr>
              <a:lnSpc>
                <a:spcPts val="9369"/>
              </a:lnSpc>
            </a:pPr>
            <a:r>
              <a:rPr lang="en-US" sz="7807">
                <a:solidFill>
                  <a:srgbClr val="FFFFFF"/>
                </a:solidFill>
                <a:latin typeface="TT Hoves Bold"/>
              </a:rPr>
              <a:t>ISSUES OF THE PROCESS</a:t>
            </a:r>
          </a:p>
        </p:txBody>
      </p:sp>
      <p:grpSp>
        <p:nvGrpSpPr>
          <p:cNvPr id="12" name="Group 12"/>
          <p:cNvGrpSpPr/>
          <p:nvPr/>
        </p:nvGrpSpPr>
        <p:grpSpPr>
          <a:xfrm>
            <a:off x="6608980" y="3713736"/>
            <a:ext cx="5070039" cy="5071653"/>
            <a:chOff x="0" y="0"/>
            <a:chExt cx="1335319" cy="1335744"/>
          </a:xfrm>
        </p:grpSpPr>
        <p:sp>
          <p:nvSpPr>
            <p:cNvPr id="13" name="Freeform 13"/>
            <p:cNvSpPr/>
            <p:nvPr/>
          </p:nvSpPr>
          <p:spPr>
            <a:xfrm>
              <a:off x="0" y="0"/>
              <a:ext cx="1335319" cy="1335744"/>
            </a:xfrm>
            <a:custGeom>
              <a:avLst/>
              <a:gdLst/>
              <a:ahLst/>
              <a:cxnLst/>
              <a:rect l="l" t="t" r="r" b="b"/>
              <a:pathLst>
                <a:path w="1335319" h="1335744">
                  <a:moveTo>
                    <a:pt x="0" y="0"/>
                  </a:moveTo>
                  <a:lnTo>
                    <a:pt x="1335319" y="0"/>
                  </a:lnTo>
                  <a:lnTo>
                    <a:pt x="1335319" y="1335744"/>
                  </a:lnTo>
                  <a:lnTo>
                    <a:pt x="0" y="1335744"/>
                  </a:lnTo>
                  <a:close/>
                </a:path>
              </a:pathLst>
            </a:custGeom>
            <a:solidFill>
              <a:srgbClr val="E4E4E4"/>
            </a:solidFill>
            <a:ln w="9525">
              <a:solidFill>
                <a:srgbClr val="2A2E3A"/>
              </a:solidFill>
            </a:ln>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grpSp>
        <p:nvGrpSpPr>
          <p:cNvPr id="15" name="Group 15"/>
          <p:cNvGrpSpPr/>
          <p:nvPr/>
        </p:nvGrpSpPr>
        <p:grpSpPr>
          <a:xfrm>
            <a:off x="12189261" y="3697226"/>
            <a:ext cx="5070039" cy="5071653"/>
            <a:chOff x="0" y="0"/>
            <a:chExt cx="1335319" cy="1335744"/>
          </a:xfrm>
        </p:grpSpPr>
        <p:sp>
          <p:nvSpPr>
            <p:cNvPr id="16" name="Freeform 16"/>
            <p:cNvSpPr/>
            <p:nvPr/>
          </p:nvSpPr>
          <p:spPr>
            <a:xfrm>
              <a:off x="0" y="0"/>
              <a:ext cx="1335319" cy="1335744"/>
            </a:xfrm>
            <a:custGeom>
              <a:avLst/>
              <a:gdLst/>
              <a:ahLst/>
              <a:cxnLst/>
              <a:rect l="l" t="t" r="r" b="b"/>
              <a:pathLst>
                <a:path w="1335319" h="1335744">
                  <a:moveTo>
                    <a:pt x="0" y="0"/>
                  </a:moveTo>
                  <a:lnTo>
                    <a:pt x="1335319" y="0"/>
                  </a:lnTo>
                  <a:lnTo>
                    <a:pt x="1335319" y="1335744"/>
                  </a:lnTo>
                  <a:lnTo>
                    <a:pt x="0" y="1335744"/>
                  </a:lnTo>
                  <a:close/>
                </a:path>
              </a:pathLst>
            </a:custGeom>
            <a:solidFill>
              <a:srgbClr val="E4E4E4"/>
            </a:solidFill>
            <a:ln w="9525">
              <a:solidFill>
                <a:srgbClr val="2A2E3A"/>
              </a:solidFill>
            </a:ln>
          </p:spPr>
        </p:sp>
        <p:sp>
          <p:nvSpPr>
            <p:cNvPr id="17" name="TextBox 17"/>
            <p:cNvSpPr txBox="1"/>
            <p:nvPr/>
          </p:nvSpPr>
          <p:spPr>
            <a:xfrm>
              <a:off x="0" y="-28575"/>
              <a:ext cx="812800" cy="841375"/>
            </a:xfrm>
            <a:prstGeom prst="rect">
              <a:avLst/>
            </a:prstGeom>
          </p:spPr>
          <p:txBody>
            <a:bodyPr lIns="50800" tIns="50800" rIns="50800" bIns="50800" rtlCol="0" anchor="ctr"/>
            <a:lstStyle/>
            <a:p>
              <a:pPr algn="ctr">
                <a:lnSpc>
                  <a:spcPts val="1960"/>
                </a:lnSpc>
              </a:pPr>
              <a:endParaRPr/>
            </a:p>
          </p:txBody>
        </p:sp>
      </p:grpSp>
      <p:pic>
        <p:nvPicPr>
          <p:cNvPr id="23" name="Picture 2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875278" y="4087098"/>
            <a:ext cx="1376884" cy="1376884"/>
          </a:xfrm>
          <a:prstGeom prst="rect">
            <a:avLst/>
          </a:prstGeom>
        </p:spPr>
      </p:pic>
      <p:pic>
        <p:nvPicPr>
          <p:cNvPr id="24" name="Picture 2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71832" y="4087098"/>
            <a:ext cx="1376884" cy="1376884"/>
          </a:xfrm>
          <a:prstGeom prst="rect">
            <a:avLst/>
          </a:prstGeom>
        </p:spPr>
      </p:pic>
      <p:pic>
        <p:nvPicPr>
          <p:cNvPr id="25" name="Picture 2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14230" y="4087098"/>
            <a:ext cx="1376884" cy="1376884"/>
          </a:xfrm>
          <a:prstGeom prst="rect">
            <a:avLst/>
          </a:prstGeom>
        </p:spPr>
      </p:pic>
      <p:sp>
        <p:nvSpPr>
          <p:cNvPr id="26" name="TextBox 26"/>
          <p:cNvSpPr txBox="1"/>
          <p:nvPr/>
        </p:nvSpPr>
        <p:spPr>
          <a:xfrm>
            <a:off x="1717515" y="6705909"/>
            <a:ext cx="4207696" cy="1239228"/>
          </a:xfrm>
          <a:prstGeom prst="rect">
            <a:avLst/>
          </a:prstGeom>
        </p:spPr>
        <p:txBody>
          <a:bodyPr lIns="0" tIns="0" rIns="0" bIns="0" rtlCol="0" anchor="t">
            <a:spAutoFit/>
          </a:bodyPr>
          <a:lstStyle/>
          <a:p>
            <a:pPr marL="299905" lvl="1" indent="-149953">
              <a:lnSpc>
                <a:spcPts val="1944"/>
              </a:lnSpc>
              <a:buFont typeface="Arial"/>
              <a:buChar char="•"/>
            </a:pPr>
            <a:r>
              <a:rPr lang="en-US" sz="1389" dirty="0">
                <a:solidFill>
                  <a:srgbClr val="100F0D"/>
                </a:solidFill>
                <a:latin typeface="Arimo Bold"/>
              </a:rPr>
              <a:t>Claim much Check Room Availability takes time.</a:t>
            </a:r>
          </a:p>
          <a:p>
            <a:pPr marL="299905" lvl="1" indent="-149953">
              <a:lnSpc>
                <a:spcPts val="1944"/>
              </a:lnSpc>
              <a:buFont typeface="Arial"/>
              <a:buChar char="•"/>
            </a:pPr>
            <a:r>
              <a:rPr lang="en-US" sz="1389" dirty="0">
                <a:solidFill>
                  <a:srgbClr val="100F0D"/>
                </a:solidFill>
                <a:latin typeface="Arimo Bold"/>
              </a:rPr>
              <a:t>Mark the booking calendar clams time.</a:t>
            </a:r>
          </a:p>
          <a:p>
            <a:pPr marL="299905" lvl="1" indent="-149953">
              <a:lnSpc>
                <a:spcPts val="1944"/>
              </a:lnSpc>
              <a:buFont typeface="Arial"/>
              <a:buChar char="•"/>
            </a:pPr>
            <a:r>
              <a:rPr lang="en-US" sz="1389" dirty="0">
                <a:solidFill>
                  <a:srgbClr val="100F0D"/>
                </a:solidFill>
                <a:latin typeface="Arimo Bold"/>
              </a:rPr>
              <a:t>Transfer details between reception and owner</a:t>
            </a:r>
          </a:p>
          <a:p>
            <a:pPr marL="299905" lvl="1" indent="-149953">
              <a:lnSpc>
                <a:spcPts val="1944"/>
              </a:lnSpc>
              <a:buFont typeface="Arial"/>
              <a:buChar char="•"/>
            </a:pPr>
            <a:r>
              <a:rPr lang="en-US" sz="1389" dirty="0">
                <a:solidFill>
                  <a:srgbClr val="100F0D"/>
                </a:solidFill>
                <a:latin typeface="Arimo Bold"/>
              </a:rPr>
              <a:t>Request acceptance.</a:t>
            </a:r>
          </a:p>
        </p:txBody>
      </p:sp>
      <p:sp>
        <p:nvSpPr>
          <p:cNvPr id="27" name="TextBox 27"/>
          <p:cNvSpPr txBox="1"/>
          <p:nvPr/>
        </p:nvSpPr>
        <p:spPr>
          <a:xfrm>
            <a:off x="8384222" y="5682669"/>
            <a:ext cx="1519556" cy="566893"/>
          </a:xfrm>
          <a:prstGeom prst="rect">
            <a:avLst/>
          </a:prstGeom>
        </p:spPr>
        <p:txBody>
          <a:bodyPr lIns="0" tIns="0" rIns="0" bIns="0" rtlCol="0" anchor="t">
            <a:spAutoFit/>
          </a:bodyPr>
          <a:lstStyle/>
          <a:p>
            <a:pPr>
              <a:lnSpc>
                <a:spcPts val="4453"/>
              </a:lnSpc>
            </a:pPr>
            <a:r>
              <a:rPr lang="en-US" sz="3181" spc="89">
                <a:solidFill>
                  <a:srgbClr val="2F2F2F"/>
                </a:solidFill>
                <a:latin typeface="Arimo Bold"/>
              </a:rPr>
              <a:t>COST</a:t>
            </a:r>
          </a:p>
        </p:txBody>
      </p:sp>
      <p:sp>
        <p:nvSpPr>
          <p:cNvPr id="28" name="TextBox 28"/>
          <p:cNvSpPr txBox="1"/>
          <p:nvPr/>
        </p:nvSpPr>
        <p:spPr>
          <a:xfrm>
            <a:off x="7127790" y="6705909"/>
            <a:ext cx="4375084" cy="542212"/>
          </a:xfrm>
          <a:prstGeom prst="rect">
            <a:avLst/>
          </a:prstGeom>
        </p:spPr>
        <p:txBody>
          <a:bodyPr lIns="0" tIns="0" rIns="0" bIns="0" rtlCol="0" anchor="t">
            <a:spAutoFit/>
          </a:bodyPr>
          <a:lstStyle/>
          <a:p>
            <a:pPr marL="329911" lvl="1" indent="-164955">
              <a:lnSpc>
                <a:spcPts val="2139"/>
              </a:lnSpc>
              <a:buFont typeface="Arial"/>
              <a:buChar char="•"/>
            </a:pPr>
            <a:r>
              <a:rPr lang="en-US" sz="1528" dirty="0">
                <a:solidFill>
                  <a:srgbClr val="100F0D"/>
                </a:solidFill>
                <a:latin typeface="Arimo Bold"/>
              </a:rPr>
              <a:t>Employee maintenance cost.</a:t>
            </a:r>
          </a:p>
          <a:p>
            <a:pPr marL="329911" lvl="1" indent="-164955">
              <a:lnSpc>
                <a:spcPts val="2139"/>
              </a:lnSpc>
              <a:buFont typeface="Arial"/>
              <a:buChar char="•"/>
            </a:pPr>
            <a:r>
              <a:rPr lang="en-US" sz="1528" dirty="0">
                <a:solidFill>
                  <a:srgbClr val="100F0D"/>
                </a:solidFill>
                <a:latin typeface="Arimo Bold"/>
              </a:rPr>
              <a:t>documentations maintenance cost.</a:t>
            </a:r>
          </a:p>
        </p:txBody>
      </p:sp>
      <p:sp>
        <p:nvSpPr>
          <p:cNvPr id="29" name="TextBox 29"/>
          <p:cNvSpPr txBox="1"/>
          <p:nvPr/>
        </p:nvSpPr>
        <p:spPr>
          <a:xfrm>
            <a:off x="13814230" y="5654412"/>
            <a:ext cx="2102107" cy="550383"/>
          </a:xfrm>
          <a:prstGeom prst="rect">
            <a:avLst/>
          </a:prstGeom>
        </p:spPr>
        <p:txBody>
          <a:bodyPr lIns="0" tIns="0" rIns="0" bIns="0" rtlCol="0" anchor="t">
            <a:spAutoFit/>
          </a:bodyPr>
          <a:lstStyle/>
          <a:p>
            <a:pPr>
              <a:lnSpc>
                <a:spcPts val="4313"/>
              </a:lnSpc>
            </a:pPr>
            <a:r>
              <a:rPr lang="en-US" sz="3081" spc="86">
                <a:solidFill>
                  <a:srgbClr val="2F2F2F"/>
                </a:solidFill>
                <a:latin typeface="Arimo Bold"/>
              </a:rPr>
              <a:t>QUALITY</a:t>
            </a:r>
          </a:p>
        </p:txBody>
      </p:sp>
      <p:sp>
        <p:nvSpPr>
          <p:cNvPr id="30" name="TextBox 30"/>
          <p:cNvSpPr txBox="1"/>
          <p:nvPr/>
        </p:nvSpPr>
        <p:spPr>
          <a:xfrm>
            <a:off x="2803941" y="5782449"/>
            <a:ext cx="1519556" cy="566893"/>
          </a:xfrm>
          <a:prstGeom prst="rect">
            <a:avLst/>
          </a:prstGeom>
        </p:spPr>
        <p:txBody>
          <a:bodyPr lIns="0" tIns="0" rIns="0" bIns="0" rtlCol="0" anchor="t">
            <a:spAutoFit/>
          </a:bodyPr>
          <a:lstStyle/>
          <a:p>
            <a:pPr>
              <a:lnSpc>
                <a:spcPts val="4453"/>
              </a:lnSpc>
            </a:pPr>
            <a:r>
              <a:rPr lang="en-US" sz="3181" spc="89">
                <a:solidFill>
                  <a:srgbClr val="2F2F2F"/>
                </a:solidFill>
                <a:latin typeface="Arimo Bold"/>
              </a:rPr>
              <a:t>TIME</a:t>
            </a:r>
          </a:p>
        </p:txBody>
      </p:sp>
      <p:sp>
        <p:nvSpPr>
          <p:cNvPr id="31" name="TextBox 31"/>
          <p:cNvSpPr txBox="1"/>
          <p:nvPr/>
        </p:nvSpPr>
        <p:spPr>
          <a:xfrm>
            <a:off x="13532423" y="6583764"/>
            <a:ext cx="3977293" cy="858761"/>
          </a:xfrm>
          <a:prstGeom prst="rect">
            <a:avLst/>
          </a:prstGeom>
        </p:spPr>
        <p:txBody>
          <a:bodyPr lIns="0" tIns="0" rIns="0" bIns="0" rtlCol="0" anchor="t">
            <a:spAutoFit/>
          </a:bodyPr>
          <a:lstStyle/>
          <a:p>
            <a:pPr marL="352417" lvl="1" indent="-176208">
              <a:lnSpc>
                <a:spcPts val="2285"/>
              </a:lnSpc>
              <a:buFont typeface="Arial"/>
              <a:buChar char="•"/>
            </a:pPr>
            <a:r>
              <a:rPr lang="en-US" sz="1632" dirty="0">
                <a:solidFill>
                  <a:srgbClr val="100F0D"/>
                </a:solidFill>
                <a:latin typeface="Arimo Bold"/>
              </a:rPr>
              <a:t>Missed reservations – changing reservation numbers between customers</a:t>
            </a:r>
          </a:p>
        </p:txBody>
      </p:sp>
      <p:pic>
        <p:nvPicPr>
          <p:cNvPr id="32" name="Picture 32"/>
          <p:cNvPicPr>
            <a:picLocks noChangeAspect="1"/>
          </p:cNvPicPr>
          <p:nvPr/>
        </p:nvPicPr>
        <p:blipFill>
          <a:blip r:embed="rId4" cstate="print">
            <a:alphaModFix amt="91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098201" y="4291265"/>
            <a:ext cx="931037" cy="898873"/>
          </a:xfrm>
          <a:prstGeom prst="rect">
            <a:avLst/>
          </a:prstGeom>
        </p:spPr>
      </p:pic>
      <p:pic>
        <p:nvPicPr>
          <p:cNvPr id="33" name="Picture 33"/>
          <p:cNvPicPr>
            <a:picLocks noChangeAspect="1"/>
          </p:cNvPicPr>
          <p:nvPr/>
        </p:nvPicPr>
        <p:blipFill>
          <a:blip r:embed="rId6" cstate="print">
            <a:alphaModFix amt="91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415022" y="4272655"/>
            <a:ext cx="900309" cy="870845"/>
          </a:xfrm>
          <a:prstGeom prst="rect">
            <a:avLst/>
          </a:prstGeom>
        </p:spPr>
      </p:pic>
      <p:pic>
        <p:nvPicPr>
          <p:cNvPr id="34" name="Picture 34"/>
          <p:cNvPicPr>
            <a:picLocks noChangeAspect="1"/>
          </p:cNvPicPr>
          <p:nvPr/>
        </p:nvPicPr>
        <p:blipFill>
          <a:blip r:embed="rId8" cstate="print">
            <a:alphaModFix amt="91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111754" y="4398127"/>
            <a:ext cx="781835" cy="7548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ppt_x"/>
                                          </p:val>
                                        </p:tav>
                                        <p:tav tm="100000">
                                          <p:val>
                                            <p:strVal val="#ppt_x"/>
                                          </p:val>
                                        </p:tav>
                                      </p:tavLst>
                                    </p:anim>
                                    <p:anim calcmode="lin" valueType="num">
                                      <p:cBhvr additive="base">
                                        <p:cTn id="40" dur="500" fill="hold"/>
                                        <p:tgtEl>
                                          <p:spTgt spid="2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ppt_x"/>
                                          </p:val>
                                        </p:tav>
                                        <p:tav tm="100000">
                                          <p:val>
                                            <p:strVal val="#ppt_x"/>
                                          </p:val>
                                        </p:tav>
                                      </p:tavLst>
                                    </p:anim>
                                    <p:anim calcmode="lin" valueType="num">
                                      <p:cBhvr additive="base">
                                        <p:cTn id="52" dur="500" fill="hold"/>
                                        <p:tgtEl>
                                          <p:spTgt spid="2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fill="hold"/>
                                        <p:tgtEl>
                                          <p:spTgt spid="30"/>
                                        </p:tgtEl>
                                        <p:attrNameLst>
                                          <p:attrName>ppt_x</p:attrName>
                                        </p:attrNameLst>
                                      </p:cBhvr>
                                      <p:tavLst>
                                        <p:tav tm="0">
                                          <p:val>
                                            <p:strVal val="#ppt_x"/>
                                          </p:val>
                                        </p:tav>
                                        <p:tav tm="100000">
                                          <p:val>
                                            <p:strVal val="#ppt_x"/>
                                          </p:val>
                                        </p:tav>
                                      </p:tavLst>
                                    </p:anim>
                                    <p:anim calcmode="lin" valueType="num">
                                      <p:cBhvr additive="base">
                                        <p:cTn id="60" dur="500" fill="hold"/>
                                        <p:tgtEl>
                                          <p:spTgt spid="3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additive="base">
                                        <p:cTn id="63" dur="500" fill="hold"/>
                                        <p:tgtEl>
                                          <p:spTgt spid="31"/>
                                        </p:tgtEl>
                                        <p:attrNameLst>
                                          <p:attrName>ppt_x</p:attrName>
                                        </p:attrNameLst>
                                      </p:cBhvr>
                                      <p:tavLst>
                                        <p:tav tm="0">
                                          <p:val>
                                            <p:strVal val="#ppt_x"/>
                                          </p:val>
                                        </p:tav>
                                        <p:tav tm="100000">
                                          <p:val>
                                            <p:strVal val="#ppt_x"/>
                                          </p:val>
                                        </p:tav>
                                      </p:tavLst>
                                    </p:anim>
                                    <p:anim calcmode="lin" valueType="num">
                                      <p:cBhvr additive="base">
                                        <p:cTn id="64" dur="500" fill="hold"/>
                                        <p:tgtEl>
                                          <p:spTgt spid="31"/>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additive="base">
                                        <p:cTn id="67" dur="500" fill="hold"/>
                                        <p:tgtEl>
                                          <p:spTgt spid="32"/>
                                        </p:tgtEl>
                                        <p:attrNameLst>
                                          <p:attrName>ppt_x</p:attrName>
                                        </p:attrNameLst>
                                      </p:cBhvr>
                                      <p:tavLst>
                                        <p:tav tm="0">
                                          <p:val>
                                            <p:strVal val="#ppt_x"/>
                                          </p:val>
                                        </p:tav>
                                        <p:tav tm="100000">
                                          <p:val>
                                            <p:strVal val="#ppt_x"/>
                                          </p:val>
                                        </p:tav>
                                      </p:tavLst>
                                    </p:anim>
                                    <p:anim calcmode="lin" valueType="num">
                                      <p:cBhvr additive="base">
                                        <p:cTn id="68" dur="500" fill="hold"/>
                                        <p:tgtEl>
                                          <p:spTgt spid="3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4"/>
                                        </p:tgtEl>
                                        <p:attrNameLst>
                                          <p:attrName>style.visibility</p:attrName>
                                        </p:attrNameLst>
                                      </p:cBhvr>
                                      <p:to>
                                        <p:strVal val="visible"/>
                                      </p:to>
                                    </p:set>
                                    <p:anim calcmode="lin" valueType="num">
                                      <p:cBhvr additive="base">
                                        <p:cTn id="75" dur="500" fill="hold"/>
                                        <p:tgtEl>
                                          <p:spTgt spid="34"/>
                                        </p:tgtEl>
                                        <p:attrNameLst>
                                          <p:attrName>ppt_x</p:attrName>
                                        </p:attrNameLst>
                                      </p:cBhvr>
                                      <p:tavLst>
                                        <p:tav tm="0">
                                          <p:val>
                                            <p:strVal val="#ppt_x"/>
                                          </p:val>
                                        </p:tav>
                                        <p:tav tm="100000">
                                          <p:val>
                                            <p:strVal val="#ppt_x"/>
                                          </p:val>
                                        </p:tav>
                                      </p:tavLst>
                                    </p:anim>
                                    <p:anim calcmode="lin" valueType="num">
                                      <p:cBhvr additive="base">
                                        <p:cTn id="7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p:bldP spid="27" grpId="0"/>
      <p:bldP spid="28" grpId="0"/>
      <p:bldP spid="29" grpId="0"/>
      <p:bldP spid="30" grpId="0"/>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4709" y="1028700"/>
            <a:ext cx="18018583" cy="1698894"/>
            <a:chOff x="0" y="0"/>
            <a:chExt cx="24024777" cy="2265192"/>
          </a:xfrm>
        </p:grpSpPr>
        <p:sp>
          <p:nvSpPr>
            <p:cNvPr id="3" name="TextBox 3"/>
            <p:cNvSpPr txBox="1"/>
            <p:nvPr/>
          </p:nvSpPr>
          <p:spPr>
            <a:xfrm>
              <a:off x="0" y="0"/>
              <a:ext cx="24024777" cy="1270000"/>
            </a:xfrm>
            <a:prstGeom prst="rect">
              <a:avLst/>
            </a:prstGeom>
          </p:spPr>
          <p:txBody>
            <a:bodyPr lIns="0" tIns="0" rIns="0" bIns="0" rtlCol="0" anchor="t">
              <a:spAutoFit/>
            </a:bodyPr>
            <a:lstStyle/>
            <a:p>
              <a:pPr>
                <a:lnSpc>
                  <a:spcPts val="7513"/>
                </a:lnSpc>
              </a:pPr>
              <a:r>
                <a:rPr lang="en-US" sz="6261">
                  <a:solidFill>
                    <a:srgbClr val="A20E20"/>
                  </a:solidFill>
                  <a:latin typeface="TT Hoves"/>
                </a:rPr>
                <a:t> </a:t>
              </a:r>
              <a:r>
                <a:rPr lang="en-US" sz="6261">
                  <a:solidFill>
                    <a:srgbClr val="1885C4"/>
                  </a:solidFill>
                  <a:latin typeface="TT Hoves Bold"/>
                </a:rPr>
                <a:t>Qualitative analysis (As is Process model</a:t>
              </a:r>
              <a:r>
                <a:rPr lang="en-US" sz="6261">
                  <a:solidFill>
                    <a:srgbClr val="75ABD8"/>
                  </a:solidFill>
                  <a:latin typeface="TT Hoves Bold"/>
                </a:rPr>
                <a:t>)</a:t>
              </a:r>
              <a:r>
                <a:rPr lang="en-US" sz="6261">
                  <a:solidFill>
                    <a:srgbClr val="75ABD8"/>
                  </a:solidFill>
                  <a:latin typeface="TT Hoves"/>
                </a:rPr>
                <a:t> </a:t>
              </a:r>
            </a:p>
          </p:txBody>
        </p:sp>
        <p:sp>
          <p:nvSpPr>
            <p:cNvPr id="4" name="TextBox 4"/>
            <p:cNvSpPr txBox="1"/>
            <p:nvPr/>
          </p:nvSpPr>
          <p:spPr>
            <a:xfrm>
              <a:off x="0" y="1472138"/>
              <a:ext cx="24024777" cy="793054"/>
            </a:xfrm>
            <a:prstGeom prst="rect">
              <a:avLst/>
            </a:prstGeom>
          </p:spPr>
          <p:txBody>
            <a:bodyPr lIns="0" tIns="0" rIns="0" bIns="0" rtlCol="0" anchor="t">
              <a:spAutoFit/>
            </a:bodyPr>
            <a:lstStyle/>
            <a:p>
              <a:pPr algn="l">
                <a:lnSpc>
                  <a:spcPts val="4981"/>
                </a:lnSpc>
              </a:pPr>
              <a:r>
                <a:rPr lang="en-US" sz="3558" u="none">
                  <a:solidFill>
                    <a:srgbClr val="2A2E3A"/>
                  </a:solidFill>
                  <a:latin typeface="Helios"/>
                </a:rPr>
                <a:t> </a:t>
              </a:r>
            </a:p>
          </p:txBody>
        </p:sp>
      </p:grpSp>
      <p:grpSp>
        <p:nvGrpSpPr>
          <p:cNvPr id="5" name="Group 5"/>
          <p:cNvGrpSpPr/>
          <p:nvPr/>
        </p:nvGrpSpPr>
        <p:grpSpPr>
          <a:xfrm>
            <a:off x="1028700" y="3611410"/>
            <a:ext cx="8787732" cy="4996560"/>
            <a:chOff x="0" y="0"/>
            <a:chExt cx="2314464" cy="1315967"/>
          </a:xfrm>
        </p:grpSpPr>
        <p:sp>
          <p:nvSpPr>
            <p:cNvPr id="6" name="Freeform 6"/>
            <p:cNvSpPr/>
            <p:nvPr/>
          </p:nvSpPr>
          <p:spPr>
            <a:xfrm>
              <a:off x="0" y="0"/>
              <a:ext cx="2314465" cy="1315967"/>
            </a:xfrm>
            <a:custGeom>
              <a:avLst/>
              <a:gdLst/>
              <a:ahLst/>
              <a:cxnLst/>
              <a:rect l="l" t="t" r="r" b="b"/>
              <a:pathLst>
                <a:path w="2314465" h="1315967">
                  <a:moveTo>
                    <a:pt x="0" y="0"/>
                  </a:moveTo>
                  <a:lnTo>
                    <a:pt x="2314465" y="0"/>
                  </a:lnTo>
                  <a:lnTo>
                    <a:pt x="2314465" y="1315967"/>
                  </a:lnTo>
                  <a:lnTo>
                    <a:pt x="0" y="1315967"/>
                  </a:lnTo>
                  <a:close/>
                </a:path>
              </a:pathLst>
            </a:custGeom>
            <a:solidFill>
              <a:srgbClr val="E4E4E4"/>
            </a:solidFill>
            <a:ln w="9525">
              <a:solidFill>
                <a:srgbClr val="2A2E3A"/>
              </a:solidFill>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grpSp>
        <p:nvGrpSpPr>
          <p:cNvPr id="13" name="Group 13"/>
          <p:cNvGrpSpPr/>
          <p:nvPr/>
        </p:nvGrpSpPr>
        <p:grpSpPr>
          <a:xfrm rot="-10800000">
            <a:off x="14447117" y="-741521"/>
            <a:ext cx="7681766" cy="3540443"/>
            <a:chOff x="0" y="0"/>
            <a:chExt cx="406400" cy="187305"/>
          </a:xfrm>
        </p:grpSpPr>
        <p:sp>
          <p:nvSpPr>
            <p:cNvPr id="14" name="Freeform 14"/>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597F9F"/>
            </a:solidFill>
          </p:spPr>
        </p:sp>
        <p:sp>
          <p:nvSpPr>
            <p:cNvPr id="15" name="TextBox 15"/>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pic>
        <p:nvPicPr>
          <p:cNvPr id="16" name="Picture 16"/>
          <p:cNvPicPr>
            <a:picLocks noChangeAspect="1"/>
          </p:cNvPicPr>
          <p:nvPr/>
        </p:nvPicPr>
        <p:blipFill>
          <a:blip r:embed="rId2"/>
          <a:srcRect l="521" r="521"/>
          <a:stretch>
            <a:fillRect/>
          </a:stretch>
        </p:blipFill>
        <p:spPr>
          <a:xfrm>
            <a:off x="874191" y="2727594"/>
            <a:ext cx="8942241" cy="6204171"/>
          </a:xfrm>
          <a:prstGeom prst="rect">
            <a:avLst/>
          </a:prstGeom>
        </p:spPr>
      </p:pic>
      <p:sp>
        <p:nvSpPr>
          <p:cNvPr id="17" name="TextBox 17"/>
          <p:cNvSpPr txBox="1"/>
          <p:nvPr/>
        </p:nvSpPr>
        <p:spPr>
          <a:xfrm>
            <a:off x="9816432" y="2779871"/>
            <a:ext cx="8167145" cy="4451722"/>
          </a:xfrm>
          <a:prstGeom prst="rect">
            <a:avLst/>
          </a:prstGeom>
        </p:spPr>
        <p:txBody>
          <a:bodyPr lIns="0" tIns="0" rIns="0" bIns="0" rtlCol="0" anchor="t">
            <a:spAutoFit/>
          </a:bodyPr>
          <a:lstStyle/>
          <a:p>
            <a:pPr marL="518349" lvl="1" indent="-259175" algn="just">
              <a:lnSpc>
                <a:spcPts val="2929"/>
              </a:lnSpc>
              <a:buFont typeface="Arial"/>
              <a:buChar char="•"/>
            </a:pPr>
            <a:r>
              <a:rPr lang="en-US" sz="2400">
                <a:solidFill>
                  <a:srgbClr val="100F0D"/>
                </a:solidFill>
                <a:latin typeface="Arimo Bold"/>
              </a:rPr>
              <a:t>Qualitative analysis of business process identifies value-adding and non-value-adding activities.</a:t>
            </a:r>
          </a:p>
          <a:p>
            <a:pPr algn="just">
              <a:lnSpc>
                <a:spcPts val="2929"/>
              </a:lnSpc>
            </a:pPr>
            <a:endParaRPr lang="en-US" sz="2400">
              <a:solidFill>
                <a:srgbClr val="100F0D"/>
              </a:solidFill>
              <a:latin typeface="Arimo Bold"/>
            </a:endParaRPr>
          </a:p>
          <a:p>
            <a:pPr marL="518349" lvl="1" indent="-259175" algn="just">
              <a:lnSpc>
                <a:spcPts val="2929"/>
              </a:lnSpc>
              <a:buFont typeface="Arial"/>
              <a:buChar char="•"/>
            </a:pPr>
            <a:r>
              <a:rPr lang="en-US" sz="2400">
                <a:solidFill>
                  <a:srgbClr val="100F0D"/>
                </a:solidFill>
                <a:latin typeface="Arimo Bold"/>
              </a:rPr>
              <a:t>Value-adding activities are essential for successful business processes.</a:t>
            </a:r>
          </a:p>
          <a:p>
            <a:pPr algn="just">
              <a:lnSpc>
                <a:spcPts val="2929"/>
              </a:lnSpc>
            </a:pPr>
            <a:endParaRPr lang="en-US" sz="2400">
              <a:solidFill>
                <a:srgbClr val="100F0D"/>
              </a:solidFill>
              <a:latin typeface="Arimo Bold"/>
            </a:endParaRPr>
          </a:p>
          <a:p>
            <a:pPr marL="518349" lvl="1" indent="-259175" algn="just">
              <a:lnSpc>
                <a:spcPts val="2929"/>
              </a:lnSpc>
              <a:buFont typeface="Arial"/>
              <a:buChar char="•"/>
            </a:pPr>
            <a:r>
              <a:rPr lang="en-US" sz="2400">
                <a:solidFill>
                  <a:srgbClr val="100F0D"/>
                </a:solidFill>
                <a:latin typeface="Arimo Bold"/>
              </a:rPr>
              <a:t>Eliminating non-value-adding activities to optimize business processes.</a:t>
            </a:r>
          </a:p>
          <a:p>
            <a:pPr algn="just">
              <a:lnSpc>
                <a:spcPts val="2929"/>
              </a:lnSpc>
            </a:pPr>
            <a:endParaRPr lang="en-US" sz="2400">
              <a:solidFill>
                <a:srgbClr val="100F0D"/>
              </a:solidFill>
              <a:latin typeface="Arimo Bold"/>
            </a:endParaRPr>
          </a:p>
          <a:p>
            <a:pPr marL="518349" lvl="1" indent="-259175" algn="just">
              <a:lnSpc>
                <a:spcPts val="2929"/>
              </a:lnSpc>
              <a:buFont typeface="Arial"/>
              <a:buChar char="•"/>
            </a:pPr>
            <a:r>
              <a:rPr lang="en-US" sz="2400">
                <a:solidFill>
                  <a:srgbClr val="100F0D"/>
                </a:solidFill>
                <a:latin typeface="Arimo Bold"/>
              </a:rPr>
              <a:t>This is crucial as the waiting time is high and needs improvement.</a:t>
            </a:r>
          </a:p>
          <a:p>
            <a:pPr algn="ctr">
              <a:lnSpc>
                <a:spcPts val="2813"/>
              </a:lnSpc>
            </a:pPr>
            <a:endParaRPr lang="en-US" sz="2400">
              <a:solidFill>
                <a:srgbClr val="100F0D"/>
              </a:solidFill>
              <a:latin typeface="Arimo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99296" y="-448297"/>
            <a:ext cx="22095431" cy="11183594"/>
            <a:chOff x="0" y="0"/>
            <a:chExt cx="553361" cy="280083"/>
          </a:xfrm>
        </p:grpSpPr>
        <p:sp>
          <p:nvSpPr>
            <p:cNvPr id="3" name="Freeform 3"/>
            <p:cNvSpPr/>
            <p:nvPr/>
          </p:nvSpPr>
          <p:spPr>
            <a:xfrm>
              <a:off x="0" y="0"/>
              <a:ext cx="553361" cy="280083"/>
            </a:xfrm>
            <a:custGeom>
              <a:avLst/>
              <a:gdLst/>
              <a:ahLst/>
              <a:cxnLst/>
              <a:rect l="l" t="t" r="r" b="b"/>
              <a:pathLst>
                <a:path w="553361" h="280083">
                  <a:moveTo>
                    <a:pt x="203200" y="0"/>
                  </a:moveTo>
                  <a:lnTo>
                    <a:pt x="350161" y="0"/>
                  </a:lnTo>
                  <a:lnTo>
                    <a:pt x="553361" y="280083"/>
                  </a:lnTo>
                  <a:lnTo>
                    <a:pt x="0" y="280083"/>
                  </a:lnTo>
                  <a:lnTo>
                    <a:pt x="203200" y="0"/>
                  </a:lnTo>
                  <a:close/>
                </a:path>
              </a:pathLst>
            </a:custGeom>
            <a:solidFill>
              <a:srgbClr val="E4E4E4"/>
            </a:solidFill>
          </p:spPr>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10800000">
            <a:off x="-3869616" y="-175024"/>
            <a:ext cx="15704732" cy="3294215"/>
            <a:chOff x="0" y="0"/>
            <a:chExt cx="819809" cy="171963"/>
          </a:xfrm>
        </p:grpSpPr>
        <p:sp>
          <p:nvSpPr>
            <p:cNvPr id="6" name="Freeform 6"/>
            <p:cNvSpPr/>
            <p:nvPr/>
          </p:nvSpPr>
          <p:spPr>
            <a:xfrm>
              <a:off x="0" y="0"/>
              <a:ext cx="819809" cy="171963"/>
            </a:xfrm>
            <a:custGeom>
              <a:avLst/>
              <a:gdLst/>
              <a:ahLst/>
              <a:cxnLst/>
              <a:rect l="l" t="t" r="r" b="b"/>
              <a:pathLst>
                <a:path w="819809" h="171963">
                  <a:moveTo>
                    <a:pt x="203200" y="0"/>
                  </a:moveTo>
                  <a:lnTo>
                    <a:pt x="616609" y="0"/>
                  </a:lnTo>
                  <a:lnTo>
                    <a:pt x="819809" y="171963"/>
                  </a:lnTo>
                  <a:lnTo>
                    <a:pt x="0" y="171963"/>
                  </a:lnTo>
                  <a:lnTo>
                    <a:pt x="203200" y="0"/>
                  </a:lnTo>
                  <a:close/>
                </a:path>
              </a:pathLst>
            </a:custGeom>
            <a:solidFill>
              <a:srgbClr val="2E468D"/>
            </a:solidFill>
          </p:spPr>
        </p:sp>
        <p:sp>
          <p:nvSpPr>
            <p:cNvPr id="7" name="TextBox 7"/>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graphicFrame>
        <p:nvGraphicFramePr>
          <p:cNvPr id="13" name="Table 13"/>
          <p:cNvGraphicFramePr>
            <a:graphicFrameLocks noGrp="1"/>
          </p:cNvGraphicFramePr>
          <p:nvPr/>
        </p:nvGraphicFramePr>
        <p:xfrm>
          <a:off x="11590186" y="1308290"/>
          <a:ext cx="6299557" cy="3371850"/>
        </p:xfrm>
        <a:graphic>
          <a:graphicData uri="http://schemas.openxmlformats.org/drawingml/2006/table">
            <a:tbl>
              <a:tblPr/>
              <a:tblGrid>
                <a:gridCol w="1843751">
                  <a:extLst>
                    <a:ext uri="{9D8B030D-6E8A-4147-A177-3AD203B41FA5}">
                      <a16:colId xmlns:a16="http://schemas.microsoft.com/office/drawing/2014/main" val="20000"/>
                    </a:ext>
                  </a:extLst>
                </a:gridCol>
                <a:gridCol w="4455806">
                  <a:extLst>
                    <a:ext uri="{9D8B030D-6E8A-4147-A177-3AD203B41FA5}">
                      <a16:colId xmlns:a16="http://schemas.microsoft.com/office/drawing/2014/main" val="20001"/>
                    </a:ext>
                  </a:extLst>
                </a:gridCol>
              </a:tblGrid>
              <a:tr h="992287">
                <a:tc>
                  <a:txBody>
                    <a:bodyPr/>
                    <a:lstStyle/>
                    <a:p>
                      <a:pPr algn="ctr">
                        <a:lnSpc>
                          <a:spcPts val="2100"/>
                        </a:lnSpc>
                        <a:defRPr/>
                      </a:pPr>
                      <a:r>
                        <a:rPr lang="en-US" sz="1500">
                          <a:solidFill>
                            <a:srgbClr val="000000"/>
                          </a:solidFill>
                          <a:latin typeface="Helios Bold"/>
                        </a:rPr>
                        <a:t>Time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Helios"/>
                        </a:rPr>
                        <a:t> Web-based software solution to automate the business process, perform faster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85965">
                <a:tc>
                  <a:txBody>
                    <a:bodyPr/>
                    <a:lstStyle/>
                    <a:p>
                      <a:pPr algn="ctr">
                        <a:lnSpc>
                          <a:spcPts val="2100"/>
                        </a:lnSpc>
                        <a:defRPr/>
                      </a:pPr>
                      <a:r>
                        <a:rPr lang="en-US" sz="1500">
                          <a:solidFill>
                            <a:srgbClr val="000000"/>
                          </a:solidFill>
                          <a:latin typeface="Helios Bold"/>
                        </a:rPr>
                        <a:t>Cost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Helios"/>
                        </a:rPr>
                        <a:t>suggest an electronic database to collect the details and send an email receipt to the customers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93598">
                <a:tc>
                  <a:txBody>
                    <a:bodyPr/>
                    <a:lstStyle/>
                    <a:p>
                      <a:pPr algn="ctr">
                        <a:lnSpc>
                          <a:spcPts val="2100"/>
                        </a:lnSpc>
                        <a:defRPr/>
                      </a:pPr>
                      <a:r>
                        <a:rPr lang="en-US" sz="1500">
                          <a:solidFill>
                            <a:srgbClr val="000000"/>
                          </a:solidFill>
                          <a:latin typeface="Helios Bold"/>
                        </a:rPr>
                        <a:t>Quality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239"/>
                        </a:lnSpc>
                        <a:defRPr/>
                      </a:pPr>
                      <a:r>
                        <a:rPr lang="en-US" sz="1599">
                          <a:solidFill>
                            <a:srgbClr val="000000"/>
                          </a:solidFill>
                          <a:latin typeface="Helios"/>
                        </a:rPr>
                        <a:t>Eliminates human errors and missed places by making the system automated.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4" name="TextBox 14"/>
          <p:cNvSpPr txBox="1"/>
          <p:nvPr/>
        </p:nvSpPr>
        <p:spPr>
          <a:xfrm>
            <a:off x="286628" y="2807725"/>
            <a:ext cx="10720932" cy="7107513"/>
          </a:xfrm>
          <a:prstGeom prst="rect">
            <a:avLst/>
          </a:prstGeom>
        </p:spPr>
        <p:txBody>
          <a:bodyPr lIns="0" tIns="0" rIns="0" bIns="0" rtlCol="0" anchor="t">
            <a:spAutoFit/>
          </a:bodyPr>
          <a:lstStyle/>
          <a:p>
            <a:pPr>
              <a:lnSpc>
                <a:spcPts val="2405"/>
              </a:lnSpc>
            </a:pPr>
            <a:endParaRPr/>
          </a:p>
          <a:p>
            <a:pPr>
              <a:lnSpc>
                <a:spcPts val="2208"/>
              </a:lnSpc>
            </a:pPr>
            <a:endParaRPr/>
          </a:p>
          <a:p>
            <a:pPr>
              <a:lnSpc>
                <a:spcPts val="2208"/>
              </a:lnSpc>
            </a:pPr>
            <a:endParaRPr/>
          </a:p>
          <a:p>
            <a:pPr>
              <a:lnSpc>
                <a:spcPts val="2208"/>
              </a:lnSpc>
            </a:pPr>
            <a:r>
              <a:rPr lang="en-US" sz="1840">
                <a:solidFill>
                  <a:srgbClr val="00569E"/>
                </a:solidFill>
                <a:latin typeface="Barlow Bold"/>
              </a:rPr>
              <a:t>WE</a:t>
            </a:r>
            <a:r>
              <a:rPr lang="en-US" sz="1840">
                <a:solidFill>
                  <a:srgbClr val="00569E"/>
                </a:solidFill>
                <a:latin typeface="Barlow Bold Bold"/>
              </a:rPr>
              <a:t> SUGGEST A NEW WEB-BASED ONLINE ROOM RESERVATION SYSTEM FOR THE VILLA HAPPY HOURS</a:t>
            </a:r>
          </a:p>
          <a:p>
            <a:pPr>
              <a:lnSpc>
                <a:spcPts val="2208"/>
              </a:lnSpc>
            </a:pPr>
            <a:r>
              <a:rPr lang="en-US" sz="1840">
                <a:solidFill>
                  <a:srgbClr val="00569E"/>
                </a:solidFill>
                <a:latin typeface="Barlow Bold Bold"/>
              </a:rPr>
              <a:t>HOTEL  &amp; RESTURANT.  THIS WEB BASE SOLUTION WILL INCREASE THE PERFORMANCE OF BUSINESS PROCESSES TO OVERCOME THE ISSUES</a:t>
            </a:r>
          </a:p>
          <a:p>
            <a:pPr>
              <a:lnSpc>
                <a:spcPts val="2208"/>
              </a:lnSpc>
            </a:pPr>
            <a:endParaRPr lang="en-US" sz="1840">
              <a:solidFill>
                <a:srgbClr val="00569E"/>
              </a:solidFill>
              <a:latin typeface="Barlow Bold Bold"/>
            </a:endParaRPr>
          </a:p>
          <a:p>
            <a:pPr marL="397302" lvl="1" indent="-198651">
              <a:lnSpc>
                <a:spcPts val="2208"/>
              </a:lnSpc>
              <a:buFont typeface="Arial"/>
              <a:buChar char="•"/>
            </a:pPr>
            <a:r>
              <a:rPr lang="en-US" sz="1840">
                <a:solidFill>
                  <a:srgbClr val="00569E"/>
                </a:solidFill>
                <a:latin typeface="Barlow Bold Bold"/>
              </a:rPr>
              <a:t>USER-FRIENDLY INTERFACES</a:t>
            </a:r>
          </a:p>
          <a:p>
            <a:pPr>
              <a:lnSpc>
                <a:spcPts val="2208"/>
              </a:lnSpc>
            </a:pPr>
            <a:endParaRPr lang="en-US" sz="1840">
              <a:solidFill>
                <a:srgbClr val="00569E"/>
              </a:solidFill>
              <a:latin typeface="Barlow Bold Bold"/>
            </a:endParaRPr>
          </a:p>
          <a:p>
            <a:pPr marL="397304" lvl="1" indent="-198652">
              <a:lnSpc>
                <a:spcPts val="2208"/>
              </a:lnSpc>
              <a:buFont typeface="Arial"/>
              <a:buChar char="•"/>
            </a:pPr>
            <a:r>
              <a:rPr lang="en-US" sz="1840">
                <a:solidFill>
                  <a:srgbClr val="00569E"/>
                </a:solidFill>
                <a:latin typeface="Barlow Bold Bold"/>
              </a:rPr>
              <a:t>Support for multiple devices</a:t>
            </a:r>
          </a:p>
          <a:p>
            <a:pPr>
              <a:lnSpc>
                <a:spcPts val="2208"/>
              </a:lnSpc>
            </a:pPr>
            <a:endParaRPr lang="en-US" sz="1840">
              <a:solidFill>
                <a:srgbClr val="00569E"/>
              </a:solidFill>
              <a:latin typeface="Barlow Bold Bold"/>
            </a:endParaRPr>
          </a:p>
          <a:p>
            <a:pPr marL="397302" lvl="1" indent="-198651">
              <a:lnSpc>
                <a:spcPts val="2208"/>
              </a:lnSpc>
              <a:buFont typeface="Arial"/>
              <a:buChar char="•"/>
            </a:pPr>
            <a:r>
              <a:rPr lang="en-US" sz="1840">
                <a:solidFill>
                  <a:srgbClr val="00569E"/>
                </a:solidFill>
                <a:latin typeface="Barlow Bold Bold"/>
              </a:rPr>
              <a:t>Reduce administrative workloads through online transactions </a:t>
            </a:r>
          </a:p>
          <a:p>
            <a:pPr>
              <a:lnSpc>
                <a:spcPts val="2208"/>
              </a:lnSpc>
            </a:pPr>
            <a:endParaRPr lang="en-US" sz="1840">
              <a:solidFill>
                <a:srgbClr val="00569E"/>
              </a:solidFill>
              <a:latin typeface="Barlow Bold Bold"/>
            </a:endParaRPr>
          </a:p>
          <a:p>
            <a:pPr marL="379577" lvl="1" indent="-189789">
              <a:lnSpc>
                <a:spcPts val="2109"/>
              </a:lnSpc>
              <a:buFont typeface="Arial"/>
              <a:buChar char="•"/>
            </a:pPr>
            <a:r>
              <a:rPr lang="en-US" sz="1758">
                <a:solidFill>
                  <a:srgbClr val="00569E"/>
                </a:solidFill>
                <a:latin typeface="Barlow Bold Bold"/>
              </a:rPr>
              <a:t>IMPROVE OVERALL  WORKLOAD PRODUCTIVITY</a:t>
            </a:r>
          </a:p>
          <a:p>
            <a:pPr>
              <a:lnSpc>
                <a:spcPts val="2208"/>
              </a:lnSpc>
            </a:pPr>
            <a:endParaRPr lang="en-US" sz="1758">
              <a:solidFill>
                <a:srgbClr val="00569E"/>
              </a:solidFill>
              <a:latin typeface="Barlow Bold Bold"/>
            </a:endParaRPr>
          </a:p>
          <a:p>
            <a:pPr marL="397302" lvl="1" indent="-198651">
              <a:lnSpc>
                <a:spcPts val="2208"/>
              </a:lnSpc>
              <a:buFont typeface="Arial"/>
              <a:buChar char="•"/>
            </a:pPr>
            <a:r>
              <a:rPr lang="en-US" sz="1840">
                <a:solidFill>
                  <a:srgbClr val="00569E"/>
                </a:solidFill>
                <a:latin typeface="Barlow Bold Bold"/>
              </a:rPr>
              <a:t> multiple device access</a:t>
            </a:r>
          </a:p>
          <a:p>
            <a:pPr>
              <a:lnSpc>
                <a:spcPts val="2208"/>
              </a:lnSpc>
            </a:pPr>
            <a:endParaRPr lang="en-US" sz="1840">
              <a:solidFill>
                <a:srgbClr val="00569E"/>
              </a:solidFill>
              <a:latin typeface="Barlow Bold Bold"/>
            </a:endParaRPr>
          </a:p>
          <a:p>
            <a:pPr marL="397302" lvl="1" indent="-198651">
              <a:lnSpc>
                <a:spcPts val="2208"/>
              </a:lnSpc>
              <a:buFont typeface="Arial"/>
              <a:buChar char="•"/>
            </a:pPr>
            <a:r>
              <a:rPr lang="en-US" sz="1840">
                <a:solidFill>
                  <a:srgbClr val="00569E"/>
                </a:solidFill>
                <a:latin typeface="Barlow Bold Bold"/>
              </a:rPr>
              <a:t>Improve employee productivity &amp; time management</a:t>
            </a:r>
          </a:p>
          <a:p>
            <a:pPr>
              <a:lnSpc>
                <a:spcPts val="2208"/>
              </a:lnSpc>
            </a:pPr>
            <a:endParaRPr lang="en-US" sz="1840">
              <a:solidFill>
                <a:srgbClr val="00569E"/>
              </a:solidFill>
              <a:latin typeface="Barlow Bold Bold"/>
            </a:endParaRPr>
          </a:p>
          <a:p>
            <a:pPr marL="397302" lvl="1" indent="-198651">
              <a:lnSpc>
                <a:spcPts val="2208"/>
              </a:lnSpc>
              <a:buFont typeface="Arial"/>
              <a:buChar char="•"/>
            </a:pPr>
            <a:r>
              <a:rPr lang="en-US" sz="1840">
                <a:solidFill>
                  <a:srgbClr val="00569E"/>
                </a:solidFill>
                <a:latin typeface="Barlow Bold Bold"/>
              </a:rPr>
              <a:t>Information base with chat, ads, offers &amp; videos to  attract more customers</a:t>
            </a:r>
          </a:p>
          <a:p>
            <a:pPr>
              <a:lnSpc>
                <a:spcPts val="2208"/>
              </a:lnSpc>
            </a:pPr>
            <a:endParaRPr lang="en-US" sz="1840">
              <a:solidFill>
                <a:srgbClr val="00569E"/>
              </a:solidFill>
              <a:latin typeface="Barlow Bold Bold"/>
            </a:endParaRPr>
          </a:p>
          <a:p>
            <a:pPr marL="397302" lvl="1" indent="-198651">
              <a:lnSpc>
                <a:spcPts val="2208"/>
              </a:lnSpc>
              <a:buFont typeface="Arial"/>
              <a:buChar char="•"/>
            </a:pPr>
            <a:r>
              <a:rPr lang="en-US" sz="1840">
                <a:solidFill>
                  <a:srgbClr val="00569E"/>
                </a:solidFill>
                <a:latin typeface="Barlow Bold Bold"/>
              </a:rPr>
              <a:t>24/7 availability for customers to book anytime, anywhere</a:t>
            </a:r>
          </a:p>
          <a:p>
            <a:pPr>
              <a:lnSpc>
                <a:spcPts val="2208"/>
              </a:lnSpc>
            </a:pPr>
            <a:endParaRPr lang="en-US" sz="1840">
              <a:solidFill>
                <a:srgbClr val="00569E"/>
              </a:solidFill>
              <a:latin typeface="Barlow Bold Bold"/>
            </a:endParaRPr>
          </a:p>
          <a:p>
            <a:pPr marL="397302" lvl="1" indent="-198651">
              <a:lnSpc>
                <a:spcPts val="2208"/>
              </a:lnSpc>
              <a:buFont typeface="Arial"/>
              <a:buChar char="•"/>
            </a:pPr>
            <a:r>
              <a:rPr lang="en-US" sz="1840">
                <a:solidFill>
                  <a:srgbClr val="00569E"/>
                </a:solidFill>
                <a:latin typeface="Barlow Bold Bold"/>
              </a:rPr>
              <a:t>Feedback identifies areas for improvement</a:t>
            </a:r>
          </a:p>
          <a:p>
            <a:pPr>
              <a:lnSpc>
                <a:spcPts val="2208"/>
              </a:lnSpc>
            </a:pPr>
            <a:endParaRPr lang="en-US" sz="1840">
              <a:solidFill>
                <a:srgbClr val="00569E"/>
              </a:solidFill>
              <a:latin typeface="Barlow Bold Bold"/>
            </a:endParaRPr>
          </a:p>
          <a:p>
            <a:pPr marL="0" lvl="0" indent="0" algn="l">
              <a:lnSpc>
                <a:spcPts val="2208"/>
              </a:lnSpc>
              <a:spcBef>
                <a:spcPct val="0"/>
              </a:spcBef>
            </a:pPr>
            <a:endParaRPr lang="en-US" sz="1840">
              <a:solidFill>
                <a:srgbClr val="00569E"/>
              </a:solidFill>
              <a:latin typeface="Barlow Bold Bold"/>
            </a:endParaRPr>
          </a:p>
        </p:txBody>
      </p:sp>
      <p:pic>
        <p:nvPicPr>
          <p:cNvPr id="15" name="Picture 1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3435997" y="5521733"/>
            <a:ext cx="3382571" cy="2626105"/>
          </a:xfrm>
          <a:prstGeom prst="rect">
            <a:avLst/>
          </a:prstGeom>
        </p:spPr>
      </p:pic>
      <p:sp>
        <p:nvSpPr>
          <p:cNvPr id="16" name="TextBox 16"/>
          <p:cNvSpPr txBox="1"/>
          <p:nvPr/>
        </p:nvSpPr>
        <p:spPr>
          <a:xfrm>
            <a:off x="587826" y="235975"/>
            <a:ext cx="10806416" cy="2571750"/>
          </a:xfrm>
          <a:prstGeom prst="rect">
            <a:avLst/>
          </a:prstGeom>
        </p:spPr>
        <p:txBody>
          <a:bodyPr lIns="0" tIns="0" rIns="0" bIns="0" rtlCol="0" anchor="t">
            <a:spAutoFit/>
          </a:bodyPr>
          <a:lstStyle/>
          <a:p>
            <a:pPr>
              <a:lnSpc>
                <a:spcPts val="10199"/>
              </a:lnSpc>
            </a:pPr>
            <a:r>
              <a:rPr lang="en-US" sz="8499">
                <a:solidFill>
                  <a:srgbClr val="FFFFFF"/>
                </a:solidFill>
                <a:latin typeface="TT Hoves Bold"/>
              </a:rPr>
              <a:t>SUGESSTED IMPROVRMENT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795</Words>
  <Application>Microsoft Office PowerPoint</Application>
  <PresentationFormat>Custom</PresentationFormat>
  <Paragraphs>149</Paragraphs>
  <Slides>15</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vt:i4>
      </vt:variant>
    </vt:vector>
  </HeadingPairs>
  <TitlesOfParts>
    <vt:vector size="29" baseType="lpstr">
      <vt:lpstr>Arimo Bold</vt:lpstr>
      <vt:lpstr>Barlow Bold Bold</vt:lpstr>
      <vt:lpstr>Canva Sans Bold</vt:lpstr>
      <vt:lpstr>Barlow Bold</vt:lpstr>
      <vt:lpstr>Calibri</vt:lpstr>
      <vt:lpstr>Helios</vt:lpstr>
      <vt:lpstr>TT Hoves Bold</vt:lpstr>
      <vt:lpstr>TT Hoves</vt:lpstr>
      <vt:lpstr>Helios Bold</vt:lpstr>
      <vt:lpstr>Arial</vt:lpstr>
      <vt:lpstr>TT Interphases Bold</vt:lpstr>
      <vt:lpstr>Arimo</vt:lpstr>
      <vt:lpstr>Arimo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Blank Company Profile Business Presentation in Red Maroon White Geometric Style</dc:title>
  <cp:lastModifiedBy>BDD Wijegunawardhana</cp:lastModifiedBy>
  <cp:revision>7</cp:revision>
  <dcterms:created xsi:type="dcterms:W3CDTF">2006-08-16T00:00:00Z</dcterms:created>
  <dcterms:modified xsi:type="dcterms:W3CDTF">2023-04-27T15:14:27Z</dcterms:modified>
  <dc:identifier>DAFg6oj0U_4</dc:identifier>
</cp:coreProperties>
</file>